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17"/>
  </p:notesMasterIdLst>
  <p:sldIdLst>
    <p:sldId id="256" r:id="rId2"/>
    <p:sldId id="294" r:id="rId3"/>
    <p:sldId id="258" r:id="rId4"/>
    <p:sldId id="261" r:id="rId5"/>
    <p:sldId id="262" r:id="rId6"/>
    <p:sldId id="284" r:id="rId7"/>
    <p:sldId id="292" r:id="rId8"/>
    <p:sldId id="285" r:id="rId9"/>
    <p:sldId id="259" r:id="rId10"/>
    <p:sldId id="286" r:id="rId11"/>
    <p:sldId id="288" r:id="rId12"/>
    <p:sldId id="293" r:id="rId13"/>
    <p:sldId id="290" r:id="rId14"/>
    <p:sldId id="283" r:id="rId15"/>
    <p:sldId id="289" r:id="rId16"/>
  </p:sldIdLst>
  <p:sldSz cx="9144000" cy="5143500" type="screen16x9"/>
  <p:notesSz cx="6735763" cy="987266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66"/>
    <a:srgbClr val="FFCC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BEE6BDC-570A-4440-82D1-1F9ADADEC96B}">
  <a:tblStyle styleId="{EBEE6BDC-570A-4440-82D1-1F9ADADEC96B}"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2" d="100"/>
          <a:sy n="52" d="100"/>
        </p:scale>
        <p:origin x="2856"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77788" y="739775"/>
            <a:ext cx="6581775" cy="370363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3577" y="4689515"/>
            <a:ext cx="5388610" cy="4442699"/>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127166058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5022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75399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1344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82804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35ed75ccf_028: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35ed75ccf_028: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5700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639e1ea3a2_494_54: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5" name="Google Shape;395;g639e1ea3a2_494_54: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0946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47165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35f391192_00: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35f391192_00: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59922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35f391192_04: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35f391192_04: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70610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p: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3383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0041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73759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45079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35ed75ccf_015: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35ed75ccf_015: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78528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35f391192_029:notes"/>
          <p:cNvSpPr>
            <a:spLocks noGrp="1" noRot="1" noChangeAspect="1"/>
          </p:cNvSpPr>
          <p:nvPr>
            <p:ph type="sldImg" idx="2"/>
          </p:nvPr>
        </p:nvSpPr>
        <p:spPr>
          <a:xfrm>
            <a:off x="76200" y="739775"/>
            <a:ext cx="6583363" cy="370363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35f391192_029:notes"/>
          <p:cNvSpPr txBox="1">
            <a:spLocks noGrp="1"/>
          </p:cNvSpPr>
          <p:nvPr>
            <p:ph type="body" idx="1"/>
          </p:nvPr>
        </p:nvSpPr>
        <p:spPr>
          <a:xfrm>
            <a:off x="673577" y="4689515"/>
            <a:ext cx="5388610" cy="444269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39285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accent1"/>
            </a:gs>
            <a:gs pos="100000">
              <a:schemeClr val="accent2"/>
            </a:gs>
          </a:gsLst>
          <a:lin ang="5400012" scaled="0"/>
        </a:gra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0" y="-26"/>
            <a:ext cx="9144000" cy="5143523"/>
          </a:xfrm>
          <a:prstGeom prst="rect">
            <a:avLst/>
          </a:prstGeom>
          <a:noFill/>
          <a:ln>
            <a:noFill/>
          </a:ln>
        </p:spPr>
      </p:pic>
      <p:sp>
        <p:nvSpPr>
          <p:cNvPr id="11" name="Google Shape;11;p2"/>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lvl1pPr lvl="0" algn="ctr">
              <a:spcBef>
                <a:spcPts val="0"/>
              </a:spcBef>
              <a:spcAft>
                <a:spcPts val="0"/>
              </a:spcAft>
              <a:buSzPts val="3600"/>
              <a:buNone/>
              <a:defRPr sz="3600">
                <a:latin typeface="+mj-ea"/>
                <a:ea typeface="+mj-ea"/>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4050E5"/>
            </a:gs>
            <a:gs pos="100000">
              <a:srgbClr val="C833FF"/>
            </a:gs>
          </a:gsLst>
          <a:lin ang="5400700" scaled="0"/>
        </a:gradFill>
        <a:effectLst/>
      </p:bgPr>
    </p:bg>
    <p:spTree>
      <p:nvGrpSpPr>
        <p:cNvPr id="1" name="Shape 12"/>
        <p:cNvGrpSpPr/>
        <p:nvPr/>
      </p:nvGrpSpPr>
      <p:grpSpPr>
        <a:xfrm>
          <a:off x="0" y="0"/>
          <a:ext cx="0" cy="0"/>
          <a:chOff x="0" y="0"/>
          <a:chExt cx="0" cy="0"/>
        </a:xfrm>
      </p:grpSpPr>
      <p:pic>
        <p:nvPicPr>
          <p:cNvPr id="13" name="Google Shape;13;p3"/>
          <p:cNvPicPr preferRelativeResize="0"/>
          <p:nvPr/>
        </p:nvPicPr>
        <p:blipFill>
          <a:blip r:embed="rId2">
            <a:alphaModFix/>
          </a:blip>
          <a:stretch>
            <a:fillRect/>
          </a:stretch>
        </p:blipFill>
        <p:spPr>
          <a:xfrm>
            <a:off x="0" y="-26"/>
            <a:ext cx="9144000" cy="5143523"/>
          </a:xfrm>
          <a:prstGeom prst="rect">
            <a:avLst/>
          </a:prstGeom>
          <a:noFill/>
          <a:ln>
            <a:noFill/>
          </a:ln>
        </p:spPr>
      </p:pic>
      <p:sp>
        <p:nvSpPr>
          <p:cNvPr id="14" name="Google Shape;14;p3"/>
          <p:cNvSpPr txBox="1">
            <a:spLocks noGrp="1"/>
          </p:cNvSpPr>
          <p:nvPr>
            <p:ph type="ctrTitle"/>
          </p:nvPr>
        </p:nvSpPr>
        <p:spPr>
          <a:xfrm>
            <a:off x="2438550" y="1811950"/>
            <a:ext cx="4266900" cy="1159800"/>
          </a:xfrm>
          <a:prstGeom prst="rect">
            <a:avLst/>
          </a:prstGeom>
        </p:spPr>
        <p:txBody>
          <a:bodyPr spcFirstLastPara="1" wrap="square" lIns="0" tIns="0" rIns="0" bIns="0" anchor="ctr" anchorCtr="0">
            <a:noAutofit/>
          </a:bodyPr>
          <a:lstStyle>
            <a:lvl1pPr lvl="0" algn="ctr" rtl="0">
              <a:spcBef>
                <a:spcPts val="0"/>
              </a:spcBef>
              <a:spcAft>
                <a:spcPts val="0"/>
              </a:spcAft>
              <a:buSzPts val="3000"/>
              <a:buNone/>
              <a:defRPr sz="3000">
                <a:latin typeface="+mj-ea"/>
                <a:ea typeface="+mj-ea"/>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dirty="0"/>
          </a:p>
        </p:txBody>
      </p:sp>
      <p:sp>
        <p:nvSpPr>
          <p:cNvPr id="15" name="Google Shape;15;p3"/>
          <p:cNvSpPr txBox="1">
            <a:spLocks noGrp="1"/>
          </p:cNvSpPr>
          <p:nvPr>
            <p:ph type="subTitle" idx="1"/>
          </p:nvPr>
        </p:nvSpPr>
        <p:spPr>
          <a:xfrm>
            <a:off x="2438550" y="2840054"/>
            <a:ext cx="4266900" cy="784800"/>
          </a:xfrm>
          <a:prstGeom prst="rect">
            <a:avLst/>
          </a:prstGeom>
        </p:spPr>
        <p:txBody>
          <a:bodyPr spcFirstLastPara="1" wrap="square" lIns="0" tIns="0" rIns="0" bIns="0" anchor="ctr" anchorCtr="0">
            <a:noAutofit/>
          </a:bodyPr>
          <a:lstStyle>
            <a:lvl1pPr lvl="0" algn="ctr" rtl="0">
              <a:spcBef>
                <a:spcPts val="0"/>
              </a:spcBef>
              <a:spcAft>
                <a:spcPts val="0"/>
              </a:spcAft>
              <a:buClr>
                <a:schemeClr val="lt1"/>
              </a:buClr>
              <a:buSzPts val="1800"/>
              <a:buNone/>
              <a:defRPr sz="1800">
                <a:solidFill>
                  <a:schemeClr val="lt1"/>
                </a:solidFill>
                <a:latin typeface="+mj-ea"/>
                <a:ea typeface="+mj-ea"/>
              </a:defRPr>
            </a:lvl1pPr>
            <a:lvl2pPr lvl="1" algn="ctr" rtl="0">
              <a:spcBef>
                <a:spcPts val="1000"/>
              </a:spcBef>
              <a:spcAft>
                <a:spcPts val="0"/>
              </a:spcAft>
              <a:buClr>
                <a:schemeClr val="lt1"/>
              </a:buClr>
              <a:buSzPts val="1800"/>
              <a:buNone/>
              <a:defRPr sz="1800">
                <a:solidFill>
                  <a:schemeClr val="lt1"/>
                </a:solidFill>
              </a:defRPr>
            </a:lvl2pPr>
            <a:lvl3pPr lvl="2" algn="ctr" rtl="0">
              <a:spcBef>
                <a:spcPts val="1000"/>
              </a:spcBef>
              <a:spcAft>
                <a:spcPts val="0"/>
              </a:spcAft>
              <a:buClr>
                <a:schemeClr val="lt1"/>
              </a:buClr>
              <a:buSzPts val="1800"/>
              <a:buNone/>
              <a:defRPr sz="1800">
                <a:solidFill>
                  <a:schemeClr val="lt1"/>
                </a:solidFill>
              </a:defRPr>
            </a:lvl3pPr>
            <a:lvl4pPr lvl="3" algn="ctr" rtl="0">
              <a:spcBef>
                <a:spcPts val="1000"/>
              </a:spcBef>
              <a:spcAft>
                <a:spcPts val="0"/>
              </a:spcAft>
              <a:buClr>
                <a:schemeClr val="lt1"/>
              </a:buClr>
              <a:buSzPts val="1800"/>
              <a:buNone/>
              <a:defRPr sz="1800">
                <a:solidFill>
                  <a:schemeClr val="lt1"/>
                </a:solidFill>
              </a:defRPr>
            </a:lvl4pPr>
            <a:lvl5pPr lvl="4" algn="ctr" rtl="0">
              <a:spcBef>
                <a:spcPts val="1000"/>
              </a:spcBef>
              <a:spcAft>
                <a:spcPts val="0"/>
              </a:spcAft>
              <a:buClr>
                <a:schemeClr val="lt1"/>
              </a:buClr>
              <a:buSzPts val="1800"/>
              <a:buNone/>
              <a:defRPr sz="1800">
                <a:solidFill>
                  <a:schemeClr val="lt1"/>
                </a:solidFill>
              </a:defRPr>
            </a:lvl5pPr>
            <a:lvl6pPr lvl="5" algn="ctr" rtl="0">
              <a:spcBef>
                <a:spcPts val="1000"/>
              </a:spcBef>
              <a:spcAft>
                <a:spcPts val="0"/>
              </a:spcAft>
              <a:buClr>
                <a:schemeClr val="lt1"/>
              </a:buClr>
              <a:buSzPts val="1800"/>
              <a:buNone/>
              <a:defRPr sz="1800">
                <a:solidFill>
                  <a:schemeClr val="lt1"/>
                </a:solidFill>
              </a:defRPr>
            </a:lvl6pPr>
            <a:lvl7pPr lvl="6" algn="ctr" rtl="0">
              <a:spcBef>
                <a:spcPts val="1000"/>
              </a:spcBef>
              <a:spcAft>
                <a:spcPts val="0"/>
              </a:spcAft>
              <a:buClr>
                <a:schemeClr val="lt1"/>
              </a:buClr>
              <a:buSzPts val="1800"/>
              <a:buNone/>
              <a:defRPr sz="1800">
                <a:solidFill>
                  <a:schemeClr val="lt1"/>
                </a:solidFill>
              </a:defRPr>
            </a:lvl7pPr>
            <a:lvl8pPr lvl="7" algn="ctr" rtl="0">
              <a:spcBef>
                <a:spcPts val="1000"/>
              </a:spcBef>
              <a:spcAft>
                <a:spcPts val="0"/>
              </a:spcAft>
              <a:buClr>
                <a:schemeClr val="lt1"/>
              </a:buClr>
              <a:buSzPts val="1800"/>
              <a:buNone/>
              <a:defRPr sz="1800">
                <a:solidFill>
                  <a:schemeClr val="lt1"/>
                </a:solidFill>
              </a:defRPr>
            </a:lvl8pPr>
            <a:lvl9pPr lvl="8" algn="ctr" rtl="0">
              <a:spcBef>
                <a:spcPts val="1000"/>
              </a:spcBef>
              <a:spcAft>
                <a:spcPts val="1000"/>
              </a:spcAft>
              <a:buClr>
                <a:schemeClr val="lt1"/>
              </a:buClr>
              <a:buSzPts val="1800"/>
              <a:buNone/>
              <a:defRPr sz="1800">
                <a:solidFill>
                  <a:schemeClr val="lt1"/>
                </a:solidFill>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1"/>
        <p:cNvGrpSpPr/>
        <p:nvPr/>
      </p:nvGrpSpPr>
      <p:grpSpPr>
        <a:xfrm>
          <a:off x="0" y="0"/>
          <a:ext cx="0" cy="0"/>
          <a:chOff x="0" y="0"/>
          <a:chExt cx="0" cy="0"/>
        </a:xfrm>
      </p:grpSpPr>
      <p:pic>
        <p:nvPicPr>
          <p:cNvPr id="22" name="Google Shape;22;p5"/>
          <p:cNvPicPr preferRelativeResize="0"/>
          <p:nvPr/>
        </p:nvPicPr>
        <p:blipFill>
          <a:blip r:embed="rId2">
            <a:alphaModFix/>
          </a:blip>
          <a:stretch>
            <a:fillRect/>
          </a:stretch>
        </p:blipFill>
        <p:spPr>
          <a:xfrm>
            <a:off x="0" y="0"/>
            <a:ext cx="9144000" cy="5143500"/>
          </a:xfrm>
          <a:prstGeom prst="rect">
            <a:avLst/>
          </a:prstGeom>
          <a:noFill/>
          <a:ln>
            <a:noFill/>
          </a:ln>
        </p:spPr>
      </p:pic>
      <p:sp>
        <p:nvSpPr>
          <p:cNvPr id="23" name="Google Shape;23;p5"/>
          <p:cNvSpPr txBox="1">
            <a:spLocks noGrp="1"/>
          </p:cNvSpPr>
          <p:nvPr>
            <p:ph type="title"/>
          </p:nvPr>
        </p:nvSpPr>
        <p:spPr>
          <a:xfrm>
            <a:off x="699000" y="911700"/>
            <a:ext cx="2020800" cy="3327600"/>
          </a:xfrm>
          <a:prstGeom prst="rect">
            <a:avLst/>
          </a:prstGeom>
        </p:spPr>
        <p:txBody>
          <a:bodyPr spcFirstLastPara="1" wrap="square" lIns="0" tIns="0" rIns="0" bIns="0" anchor="ctr" anchorCtr="0">
            <a:noAutofit/>
          </a:bodyPr>
          <a:lstStyle>
            <a:lvl1pPr lvl="0">
              <a:spcBef>
                <a:spcPts val="0"/>
              </a:spcBef>
              <a:spcAft>
                <a:spcPts val="0"/>
              </a:spcAft>
              <a:buSzPts val="2600"/>
              <a:buNone/>
              <a:defRPr>
                <a:latin typeface="+mj-ea"/>
                <a:ea typeface="+mj-ea"/>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dirty="0"/>
          </a:p>
        </p:txBody>
      </p:sp>
      <p:sp>
        <p:nvSpPr>
          <p:cNvPr id="24" name="Google Shape;24;p5"/>
          <p:cNvSpPr txBox="1">
            <a:spLocks noGrp="1"/>
          </p:cNvSpPr>
          <p:nvPr>
            <p:ph type="body" idx="1"/>
          </p:nvPr>
        </p:nvSpPr>
        <p:spPr>
          <a:xfrm>
            <a:off x="3844325" y="805325"/>
            <a:ext cx="4842600" cy="3548100"/>
          </a:xfrm>
          <a:prstGeom prst="rect">
            <a:avLst/>
          </a:prstGeom>
        </p:spPr>
        <p:txBody>
          <a:bodyPr spcFirstLastPara="1" wrap="square" lIns="0" tIns="0" rIns="0" bIns="0" anchor="ctr" anchorCtr="0">
            <a:noAutofit/>
          </a:bodyPr>
          <a:lstStyle>
            <a:lvl1pPr marL="457200" lvl="0" indent="-368300">
              <a:spcBef>
                <a:spcPts val="600"/>
              </a:spcBef>
              <a:spcAft>
                <a:spcPts val="0"/>
              </a:spcAft>
              <a:buSzPts val="2200"/>
              <a:buChar char="◦"/>
              <a:defRPr>
                <a:latin typeface="+mj-ea"/>
                <a:ea typeface="+mj-ea"/>
              </a:defRPr>
            </a:lvl1pPr>
            <a:lvl2pPr marL="914400" lvl="1" indent="-368300">
              <a:spcBef>
                <a:spcPts val="1000"/>
              </a:spcBef>
              <a:spcAft>
                <a:spcPts val="0"/>
              </a:spcAft>
              <a:buSzPts val="2200"/>
              <a:buChar char="◦"/>
              <a:defRPr/>
            </a:lvl2pPr>
            <a:lvl3pPr marL="1371600" lvl="2" indent="-368300">
              <a:spcBef>
                <a:spcPts val="1000"/>
              </a:spcBef>
              <a:spcAft>
                <a:spcPts val="0"/>
              </a:spcAft>
              <a:buSzPts val="2200"/>
              <a:buChar char="◦"/>
              <a:defRPr/>
            </a:lvl3pPr>
            <a:lvl4pPr marL="1828800" lvl="3" indent="-368300">
              <a:spcBef>
                <a:spcPts val="1000"/>
              </a:spcBef>
              <a:spcAft>
                <a:spcPts val="0"/>
              </a:spcAft>
              <a:buSzPts val="2200"/>
              <a:buChar char="◦"/>
              <a:defRPr/>
            </a:lvl4pPr>
            <a:lvl5pPr marL="2286000" lvl="4" indent="-368300">
              <a:spcBef>
                <a:spcPts val="1000"/>
              </a:spcBef>
              <a:spcAft>
                <a:spcPts val="0"/>
              </a:spcAft>
              <a:buSzPts val="2200"/>
              <a:buChar char="◦"/>
              <a:defRPr/>
            </a:lvl5pPr>
            <a:lvl6pPr marL="2743200" lvl="5" indent="-368300">
              <a:spcBef>
                <a:spcPts val="1000"/>
              </a:spcBef>
              <a:spcAft>
                <a:spcPts val="0"/>
              </a:spcAft>
              <a:buSzPts val="2200"/>
              <a:buChar char="◦"/>
              <a:defRPr/>
            </a:lvl6pPr>
            <a:lvl7pPr marL="3200400" lvl="6" indent="-368300">
              <a:spcBef>
                <a:spcPts val="1000"/>
              </a:spcBef>
              <a:spcAft>
                <a:spcPts val="0"/>
              </a:spcAft>
              <a:buSzPts val="2200"/>
              <a:buChar char="◦"/>
              <a:defRPr/>
            </a:lvl7pPr>
            <a:lvl8pPr marL="3657600" lvl="7" indent="-368300">
              <a:spcBef>
                <a:spcPts val="1000"/>
              </a:spcBef>
              <a:spcAft>
                <a:spcPts val="0"/>
              </a:spcAft>
              <a:buSzPts val="2200"/>
              <a:buChar char="◦"/>
              <a:defRPr/>
            </a:lvl8pPr>
            <a:lvl9pPr marL="4114800" lvl="8" indent="-368300">
              <a:spcBef>
                <a:spcPts val="1000"/>
              </a:spcBef>
              <a:spcAft>
                <a:spcPts val="1000"/>
              </a:spcAft>
              <a:buSzPts val="2200"/>
              <a:buChar char="◦"/>
              <a:defRPr/>
            </a:lvl9pPr>
          </a:lstStyle>
          <a:p>
            <a:endParaRPr/>
          </a:p>
        </p:txBody>
      </p:sp>
      <p:sp>
        <p:nvSpPr>
          <p:cNvPr id="25" name="Google Shape;25;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bg>
      <p:bgPr>
        <a:gradFill>
          <a:gsLst>
            <a:gs pos="0">
              <a:srgbClr val="E61E7F"/>
            </a:gs>
            <a:gs pos="100000">
              <a:srgbClr val="FF9900"/>
            </a:gs>
          </a:gsLst>
          <a:lin ang="5400700" scaled="0"/>
        </a:gradFill>
        <a:effectLst/>
      </p:bgPr>
    </p:bg>
    <p:spTree>
      <p:nvGrpSpPr>
        <p:cNvPr id="1" name="Shape 52"/>
        <p:cNvGrpSpPr/>
        <p:nvPr/>
      </p:nvGrpSpPr>
      <p:grpSpPr>
        <a:xfrm>
          <a:off x="0" y="0"/>
          <a:ext cx="0" cy="0"/>
          <a:chOff x="0" y="0"/>
          <a:chExt cx="0" cy="0"/>
        </a:xfrm>
      </p:grpSpPr>
      <p:sp>
        <p:nvSpPr>
          <p:cNvPr id="53" name="Google Shape;53;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4" name="Google Shape;54;p11"/>
          <p:cNvPicPr preferRelativeResize="0"/>
          <p:nvPr/>
        </p:nvPicPr>
        <p:blipFill>
          <a:blip r:embed="rId2">
            <a:alphaModFix/>
          </a:blip>
          <a:stretch>
            <a:fillRect/>
          </a:stretch>
        </p:blipFill>
        <p:spPr>
          <a:xfrm>
            <a:off x="0" y="0"/>
            <a:ext cx="9144000" cy="51435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background">
  <p:cSld name="BLANK_1">
    <p:bg>
      <p:bgPr>
        <a:solidFill>
          <a:srgbClr val="000000"/>
        </a:solidFill>
        <a:effectLst/>
      </p:bgPr>
    </p:bg>
    <p:spTree>
      <p:nvGrpSpPr>
        <p:cNvPr id="1" name="Shape 55"/>
        <p:cNvGrpSpPr/>
        <p:nvPr/>
      </p:nvGrpSpPr>
      <p:grpSpPr>
        <a:xfrm>
          <a:off x="0" y="0"/>
          <a:ext cx="0" cy="0"/>
          <a:chOff x="0" y="0"/>
          <a:chExt cx="0" cy="0"/>
        </a:xfrm>
      </p:grpSpPr>
      <p:sp>
        <p:nvSpPr>
          <p:cNvPr id="56" name="Google Shape;56;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57" name="Google Shape;57;p12"/>
          <p:cNvPicPr preferRelativeResize="0"/>
          <p:nvPr/>
        </p:nvPicPr>
        <p:blipFill rotWithShape="1">
          <a:blip r:embed="rId2">
            <a:alphaModFix/>
          </a:blip>
          <a:srcRect/>
          <a:stretch/>
        </p:blipFill>
        <p:spPr>
          <a:xfrm>
            <a:off x="0" y="0"/>
            <a:ext cx="9144000" cy="51435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rgbClr val="3C78D8"/>
            </a:gs>
            <a:gs pos="100000">
              <a:srgbClr val="00FFFF"/>
            </a:gs>
          </a:gsLst>
          <a:lin ang="5400700"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99000" y="911700"/>
            <a:ext cx="2020800" cy="3327600"/>
          </a:xfrm>
          <a:prstGeom prst="rect">
            <a:avLst/>
          </a:prstGeom>
          <a:noFill/>
          <a:ln>
            <a:noFill/>
          </a:ln>
          <a:effectLst>
            <a:outerShdw blurRad="42863" dist="9525" dir="5400000" algn="bl" rotWithShape="0">
              <a:srgbClr val="000000">
                <a:alpha val="20000"/>
              </a:srgbClr>
            </a:outerShdw>
          </a:effectLst>
        </p:spPr>
        <p:txBody>
          <a:bodyPr spcFirstLastPara="1" wrap="square" lIns="0" tIns="0" rIns="0" bIns="0" anchor="ctr" anchorCtr="0">
            <a:noAutofit/>
          </a:bodyPr>
          <a:lstStyle>
            <a:lvl1pPr lvl="0">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2pPr>
            <a:lvl3pPr lvl="2">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3pPr>
            <a:lvl4pPr lvl="3">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4pPr>
            <a:lvl5pPr lvl="4">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5pPr>
            <a:lvl6pPr lvl="5">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6pPr>
            <a:lvl7pPr lvl="6">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7pPr>
            <a:lvl8pPr lvl="7">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8pPr>
            <a:lvl9pPr lvl="8">
              <a:spcBef>
                <a:spcPts val="0"/>
              </a:spcBef>
              <a:spcAft>
                <a:spcPts val="0"/>
              </a:spcAft>
              <a:buClr>
                <a:schemeClr val="lt1"/>
              </a:buClr>
              <a:buSzPts val="2600"/>
              <a:buFont typeface="Montserrat ExtraBold"/>
              <a:buNone/>
              <a:defRPr sz="2600">
                <a:solidFill>
                  <a:schemeClr val="lt1"/>
                </a:solidFill>
                <a:latin typeface="Montserrat ExtraBold"/>
                <a:ea typeface="Montserrat ExtraBold"/>
                <a:cs typeface="Montserrat ExtraBold"/>
                <a:sym typeface="Montserrat ExtraBold"/>
              </a:defRPr>
            </a:lvl9pPr>
          </a:lstStyle>
          <a:p>
            <a:endParaRPr dirty="0"/>
          </a:p>
        </p:txBody>
      </p:sp>
      <p:sp>
        <p:nvSpPr>
          <p:cNvPr id="7" name="Google Shape;7;p1"/>
          <p:cNvSpPr txBox="1">
            <a:spLocks noGrp="1"/>
          </p:cNvSpPr>
          <p:nvPr>
            <p:ph type="body" idx="1"/>
          </p:nvPr>
        </p:nvSpPr>
        <p:spPr>
          <a:xfrm>
            <a:off x="3844325" y="805325"/>
            <a:ext cx="4842600" cy="3548100"/>
          </a:xfrm>
          <a:prstGeom prst="rect">
            <a:avLst/>
          </a:prstGeom>
          <a:noFill/>
          <a:ln>
            <a:noFill/>
          </a:ln>
        </p:spPr>
        <p:txBody>
          <a:bodyPr spcFirstLastPara="1" wrap="square" lIns="0" tIns="0" rIns="0" bIns="0" anchor="ctr" anchorCtr="0">
            <a:noAutofit/>
          </a:bodyPr>
          <a:lstStyle>
            <a:lvl1pPr marL="457200" lvl="0" indent="-368300">
              <a:lnSpc>
                <a:spcPct val="115000"/>
              </a:lnSpc>
              <a:spcBef>
                <a:spcPts val="6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1pPr>
            <a:lvl2pPr marL="914400" lvl="1" indent="-368300">
              <a:lnSpc>
                <a:spcPct val="115000"/>
              </a:lnSpc>
              <a:spcBef>
                <a:spcPts val="10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2pPr>
            <a:lvl3pPr marL="1371600" lvl="2" indent="-368300">
              <a:lnSpc>
                <a:spcPct val="115000"/>
              </a:lnSpc>
              <a:spcBef>
                <a:spcPts val="1000"/>
              </a:spcBef>
              <a:spcAft>
                <a:spcPts val="0"/>
              </a:spcAft>
              <a:buClr>
                <a:schemeClr val="dk2"/>
              </a:buClr>
              <a:buSzPts val="2200"/>
              <a:buFont typeface="Montserrat Light"/>
              <a:buChar char="◦"/>
              <a:defRPr sz="2200">
                <a:solidFill>
                  <a:schemeClr val="dk1"/>
                </a:solidFill>
                <a:latin typeface="Montserrat Light"/>
                <a:ea typeface="Montserrat Light"/>
                <a:cs typeface="Montserrat Light"/>
                <a:sym typeface="Montserrat Light"/>
              </a:defRPr>
            </a:lvl3pPr>
            <a:lvl4pPr marL="1828800" lvl="3"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4pPr>
            <a:lvl5pPr marL="2286000" lvl="4"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5pPr>
            <a:lvl6pPr marL="2743200" lvl="5"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6pPr>
            <a:lvl7pPr marL="3200400" lvl="6"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7pPr>
            <a:lvl8pPr marL="3657600" lvl="7" indent="-368300">
              <a:lnSpc>
                <a:spcPct val="115000"/>
              </a:lnSpc>
              <a:spcBef>
                <a:spcPts val="1000"/>
              </a:spcBef>
              <a:spcAft>
                <a:spcPts val="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8pPr>
            <a:lvl9pPr marL="4114800" lvl="8" indent="-368300">
              <a:lnSpc>
                <a:spcPct val="115000"/>
              </a:lnSpc>
              <a:spcBef>
                <a:spcPts val="1000"/>
              </a:spcBef>
              <a:spcAft>
                <a:spcPts val="1000"/>
              </a:spcAft>
              <a:buClr>
                <a:schemeClr val="dk1"/>
              </a:buClr>
              <a:buSzPts val="2200"/>
              <a:buFont typeface="Montserrat Light"/>
              <a:buChar char="◦"/>
              <a:defRPr sz="2200">
                <a:solidFill>
                  <a:schemeClr val="dk1"/>
                </a:solidFill>
                <a:latin typeface="Montserrat Light"/>
                <a:ea typeface="Montserrat Light"/>
                <a:cs typeface="Montserrat Light"/>
                <a:sym typeface="Montserrat Light"/>
              </a:defRPr>
            </a:lvl9pPr>
          </a:lstStyle>
          <a:p>
            <a:endParaRPr dirty="0"/>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a:buNone/>
              <a:defRPr sz="1200">
                <a:solidFill>
                  <a:schemeClr val="dk2"/>
                </a:solidFill>
                <a:latin typeface="Montserrat Light"/>
                <a:ea typeface="Montserrat Light"/>
                <a:cs typeface="Montserrat Light"/>
                <a:sym typeface="Montserrat Light"/>
              </a:defRPr>
            </a:lvl1pPr>
            <a:lvl2pPr lvl="1" algn="r">
              <a:buNone/>
              <a:defRPr sz="1200">
                <a:solidFill>
                  <a:schemeClr val="dk2"/>
                </a:solidFill>
                <a:latin typeface="Montserrat Light"/>
                <a:ea typeface="Montserrat Light"/>
                <a:cs typeface="Montserrat Light"/>
                <a:sym typeface="Montserrat Light"/>
              </a:defRPr>
            </a:lvl2pPr>
            <a:lvl3pPr lvl="2" algn="r">
              <a:buNone/>
              <a:defRPr sz="1200">
                <a:solidFill>
                  <a:schemeClr val="dk2"/>
                </a:solidFill>
                <a:latin typeface="Montserrat Light"/>
                <a:ea typeface="Montserrat Light"/>
                <a:cs typeface="Montserrat Light"/>
                <a:sym typeface="Montserrat Light"/>
              </a:defRPr>
            </a:lvl3pPr>
            <a:lvl4pPr lvl="3" algn="r">
              <a:buNone/>
              <a:defRPr sz="1200">
                <a:solidFill>
                  <a:schemeClr val="dk2"/>
                </a:solidFill>
                <a:latin typeface="Montserrat Light"/>
                <a:ea typeface="Montserrat Light"/>
                <a:cs typeface="Montserrat Light"/>
                <a:sym typeface="Montserrat Light"/>
              </a:defRPr>
            </a:lvl4pPr>
            <a:lvl5pPr lvl="4" algn="r">
              <a:buNone/>
              <a:defRPr sz="1200">
                <a:solidFill>
                  <a:schemeClr val="dk2"/>
                </a:solidFill>
                <a:latin typeface="Montserrat Light"/>
                <a:ea typeface="Montserrat Light"/>
                <a:cs typeface="Montserrat Light"/>
                <a:sym typeface="Montserrat Light"/>
              </a:defRPr>
            </a:lvl5pPr>
            <a:lvl6pPr lvl="5" algn="r">
              <a:buNone/>
              <a:defRPr sz="1200">
                <a:solidFill>
                  <a:schemeClr val="dk2"/>
                </a:solidFill>
                <a:latin typeface="Montserrat Light"/>
                <a:ea typeface="Montserrat Light"/>
                <a:cs typeface="Montserrat Light"/>
                <a:sym typeface="Montserrat Light"/>
              </a:defRPr>
            </a:lvl6pPr>
            <a:lvl7pPr lvl="6" algn="r">
              <a:buNone/>
              <a:defRPr sz="1200">
                <a:solidFill>
                  <a:schemeClr val="dk2"/>
                </a:solidFill>
                <a:latin typeface="Montserrat Light"/>
                <a:ea typeface="Montserrat Light"/>
                <a:cs typeface="Montserrat Light"/>
                <a:sym typeface="Montserrat Light"/>
              </a:defRPr>
            </a:lvl7pPr>
            <a:lvl8pPr lvl="7" algn="r">
              <a:buNone/>
              <a:defRPr sz="1200">
                <a:solidFill>
                  <a:schemeClr val="dk2"/>
                </a:solidFill>
                <a:latin typeface="Montserrat Light"/>
                <a:ea typeface="Montserrat Light"/>
                <a:cs typeface="Montserrat Light"/>
                <a:sym typeface="Montserrat Light"/>
              </a:defRPr>
            </a:lvl8pPr>
            <a:lvl9pPr lvl="8" algn="r">
              <a:buNone/>
              <a:defRPr sz="1200">
                <a:solidFill>
                  <a:schemeClr val="dk2"/>
                </a:solidFill>
                <a:latin typeface="Montserrat Light"/>
                <a:ea typeface="Montserrat Light"/>
                <a:cs typeface="Montserrat Light"/>
                <a:sym typeface="Montserrat Light"/>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7" r:id="rId4"/>
    <p:sldLayoutId id="2147483658"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n-ea"/>
          <a:ea typeface="+mn-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5" name="タイトル 4">
            <a:extLst>
              <a:ext uri="{FF2B5EF4-FFF2-40B4-BE49-F238E27FC236}">
                <a16:creationId xmlns:a16="http://schemas.microsoft.com/office/drawing/2014/main" id="{6845AC1E-BBB5-4950-B21F-0B28D39918D4}"/>
              </a:ext>
            </a:extLst>
          </p:cNvPr>
          <p:cNvSpPr>
            <a:spLocks noGrp="1"/>
          </p:cNvSpPr>
          <p:nvPr>
            <p:ph type="ctrTitle"/>
          </p:nvPr>
        </p:nvSpPr>
        <p:spPr>
          <a:xfrm>
            <a:off x="1476373" y="1276258"/>
            <a:ext cx="5965971" cy="2697000"/>
          </a:xfrm>
        </p:spPr>
        <p:txBody>
          <a:bodyPr/>
          <a:lstStyle/>
          <a:p>
            <a:r>
              <a:rPr lang="ja-JP" altLang="en-US" sz="3600" b="1" dirty="0">
                <a:solidFill>
                  <a:srgbClr val="002060"/>
                </a:solidFill>
                <a:latin typeface="メイリオ" panose="020B0604030504040204" pitchFamily="50" charset="-128"/>
                <a:ea typeface="メイリオ" panose="020B0604030504040204" pitchFamily="50" charset="-128"/>
              </a:rPr>
              <a:t>「暮らす」の視点から</a:t>
            </a:r>
            <a:r>
              <a:rPr lang="en-US" altLang="ja-JP" sz="3600" b="1" dirty="0">
                <a:solidFill>
                  <a:srgbClr val="002060"/>
                </a:solidFill>
                <a:latin typeface="メイリオ" panose="020B0604030504040204" pitchFamily="50" charset="-128"/>
                <a:ea typeface="メイリオ" panose="020B0604030504040204" pitchFamily="50" charset="-128"/>
              </a:rPr>
              <a:t/>
            </a:r>
            <a:br>
              <a:rPr lang="en-US" altLang="ja-JP" sz="3600" b="1" dirty="0">
                <a:solidFill>
                  <a:srgbClr val="002060"/>
                </a:solidFill>
                <a:latin typeface="メイリオ" panose="020B0604030504040204" pitchFamily="50" charset="-128"/>
                <a:ea typeface="メイリオ" panose="020B0604030504040204" pitchFamily="50" charset="-128"/>
              </a:rPr>
            </a:br>
            <a:r>
              <a:rPr lang="ja-JP" altLang="en-US" sz="3600" b="1" dirty="0">
                <a:solidFill>
                  <a:srgbClr val="002060"/>
                </a:solidFill>
                <a:latin typeface="メイリオ" panose="020B0604030504040204" pitchFamily="50" charset="-128"/>
                <a:ea typeface="メイリオ" panose="020B0604030504040204" pitchFamily="50" charset="-128"/>
              </a:rPr>
              <a:t>平時、災害時の生活を</a:t>
            </a:r>
            <a:r>
              <a:rPr lang="ja-JP" altLang="en-US" sz="3600" b="1" dirty="0" smtClean="0">
                <a:solidFill>
                  <a:srgbClr val="002060"/>
                </a:solidFill>
                <a:latin typeface="メイリオ" panose="020B0604030504040204" pitchFamily="50" charset="-128"/>
                <a:ea typeface="メイリオ" panose="020B0604030504040204" pitchFamily="50" charset="-128"/>
              </a:rPr>
              <a:t>考える</a:t>
            </a:r>
            <a:r>
              <a:rPr lang="en-US" altLang="ja-JP" sz="3600" b="1" dirty="0" smtClean="0">
                <a:solidFill>
                  <a:srgbClr val="002060"/>
                </a:solidFill>
                <a:latin typeface="メイリオ" panose="020B0604030504040204" pitchFamily="50" charset="-128"/>
                <a:ea typeface="メイリオ" panose="020B0604030504040204" pitchFamily="50" charset="-128"/>
              </a:rPr>
              <a:t/>
            </a:r>
            <a:br>
              <a:rPr lang="en-US" altLang="ja-JP" sz="3600" b="1" dirty="0" smtClean="0">
                <a:solidFill>
                  <a:srgbClr val="002060"/>
                </a:solidFill>
                <a:latin typeface="メイリオ" panose="020B0604030504040204" pitchFamily="50" charset="-128"/>
                <a:ea typeface="メイリオ" panose="020B0604030504040204" pitchFamily="50" charset="-128"/>
              </a:rPr>
            </a:br>
            <a:r>
              <a:rPr lang="ja-JP" altLang="en-US" b="1" dirty="0" smtClean="0">
                <a:solidFill>
                  <a:srgbClr val="002060"/>
                </a:solidFill>
                <a:latin typeface="メイリオ" panose="020B0604030504040204" pitchFamily="50" charset="-128"/>
                <a:ea typeface="メイリオ" panose="020B0604030504040204" pitchFamily="50" charset="-128"/>
              </a:rPr>
              <a:t>（ワークショップ）</a:t>
            </a:r>
            <a:endParaRPr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10</a:t>
            </a:fld>
            <a:endParaRPr>
              <a:solidFill>
                <a:srgbClr val="B7B7B7"/>
              </a:solidFill>
            </a:endParaRPr>
          </a:p>
        </p:txBody>
      </p:sp>
      <p:sp>
        <p:nvSpPr>
          <p:cNvPr id="2" name="メモ 1"/>
          <p:cNvSpPr/>
          <p:nvPr/>
        </p:nvSpPr>
        <p:spPr>
          <a:xfrm>
            <a:off x="1032641" y="1753914"/>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a:t>
            </a:r>
            <a:endParaRPr kumimoji="1" lang="ja-JP" altLang="en-US" dirty="0">
              <a:solidFill>
                <a:srgbClr val="666666"/>
              </a:solidFill>
            </a:endParaRPr>
          </a:p>
        </p:txBody>
      </p:sp>
      <p:sp>
        <p:nvSpPr>
          <p:cNvPr id="7" name="Google Shape;227;p30"/>
          <p:cNvSpPr txBox="1">
            <a:spLocks/>
          </p:cNvSpPr>
          <p:nvPr/>
        </p:nvSpPr>
        <p:spPr>
          <a:xfrm>
            <a:off x="5966352" y="1128315"/>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altLang="ja-JP" dirty="0">
              <a:solidFill>
                <a:srgbClr val="FFFFFF"/>
              </a:solidFill>
            </a:endParaRPr>
          </a:p>
          <a:p>
            <a:r>
              <a:rPr lang="en-US" altLang="ja-JP" b="1" dirty="0">
                <a:solidFill>
                  <a:schemeClr val="tx1">
                    <a:lumMod val="75000"/>
                  </a:schemeClr>
                </a:solidFill>
              </a:rPr>
              <a:t>8</a:t>
            </a:r>
            <a:r>
              <a:rPr lang="ja-JP" altLang="en-US" b="1" dirty="0">
                <a:solidFill>
                  <a:schemeClr val="tx1">
                    <a:lumMod val="75000"/>
                  </a:schemeClr>
                </a:solidFill>
              </a:rPr>
              <a:t>つの要素ポストイットを、発災からの時間に沿って、どのくらいの時期にできるようにすべきか</a:t>
            </a:r>
            <a:r>
              <a:rPr lang="en-US" altLang="ja-JP" b="1" dirty="0">
                <a:solidFill>
                  <a:schemeClr val="tx1">
                    <a:lumMod val="75000"/>
                  </a:schemeClr>
                </a:solidFill>
              </a:rPr>
              <a:t>/</a:t>
            </a:r>
            <a:r>
              <a:rPr lang="ja-JP" altLang="en-US" b="1" dirty="0">
                <a:solidFill>
                  <a:schemeClr val="tx1">
                    <a:lumMod val="75000"/>
                  </a:schemeClr>
                </a:solidFill>
              </a:rPr>
              <a:t>修復すべきか、並べてみましょう。</a:t>
            </a:r>
            <a:endParaRPr lang="en-US" altLang="ja-JP" b="1" dirty="0">
              <a:solidFill>
                <a:schemeClr val="tx1">
                  <a:lumMod val="75000"/>
                </a:schemeClr>
              </a:solidFill>
            </a:endParaRPr>
          </a:p>
          <a:p>
            <a:r>
              <a:rPr lang="ja-JP" altLang="en-US" b="1" dirty="0">
                <a:solidFill>
                  <a:schemeClr val="tx1">
                    <a:lumMod val="75000"/>
                  </a:schemeClr>
                </a:solidFill>
              </a:rPr>
              <a:t>「これは、最初にできるようにすべきじゃない？」「これも、そうだと思う」「これは、あとでいいよね」というように。</a:t>
            </a:r>
            <a:endParaRPr lang="en-US" altLang="ja-JP" b="1" dirty="0">
              <a:solidFill>
                <a:schemeClr val="tx1">
                  <a:lumMod val="75000"/>
                </a:schemeClr>
              </a:solidFill>
            </a:endParaRPr>
          </a:p>
          <a:p>
            <a:endParaRPr lang="en-US" altLang="ja-JP" dirty="0">
              <a:solidFill>
                <a:srgbClr val="FFFFFF"/>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chemeClr val="bg1"/>
                </a:solidFill>
              </a:rPr>
              <a:t>時間</a:t>
            </a:r>
          </a:p>
        </p:txBody>
      </p:sp>
      <p:sp>
        <p:nvSpPr>
          <p:cNvPr id="10" name="メモ 9"/>
          <p:cNvSpPr/>
          <p:nvPr/>
        </p:nvSpPr>
        <p:spPr>
          <a:xfrm>
            <a:off x="1519689" y="2517263"/>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C</a:t>
            </a:r>
            <a:endParaRPr kumimoji="1" lang="ja-JP" altLang="en-US" dirty="0">
              <a:solidFill>
                <a:srgbClr val="666666"/>
              </a:solidFill>
            </a:endParaRPr>
          </a:p>
        </p:txBody>
      </p:sp>
      <p:sp>
        <p:nvSpPr>
          <p:cNvPr id="12" name="メモ 11"/>
          <p:cNvSpPr/>
          <p:nvPr/>
        </p:nvSpPr>
        <p:spPr>
          <a:xfrm>
            <a:off x="2247162" y="2832244"/>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D</a:t>
            </a:r>
            <a:endParaRPr kumimoji="1" lang="ja-JP" altLang="en-US" dirty="0">
              <a:solidFill>
                <a:srgbClr val="666666"/>
              </a:solidFill>
            </a:endParaRPr>
          </a:p>
        </p:txBody>
      </p:sp>
      <p:sp>
        <p:nvSpPr>
          <p:cNvPr id="13" name="メモ 12"/>
          <p:cNvSpPr/>
          <p:nvPr/>
        </p:nvSpPr>
        <p:spPr>
          <a:xfrm>
            <a:off x="1538696" y="314464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E</a:t>
            </a:r>
            <a:endParaRPr kumimoji="1" lang="ja-JP" altLang="en-US" dirty="0">
              <a:solidFill>
                <a:srgbClr val="666666"/>
              </a:solidFill>
            </a:endParaRPr>
          </a:p>
        </p:txBody>
      </p:sp>
      <p:sp>
        <p:nvSpPr>
          <p:cNvPr id="14" name="メモ 13"/>
          <p:cNvSpPr/>
          <p:nvPr/>
        </p:nvSpPr>
        <p:spPr>
          <a:xfrm>
            <a:off x="2623275" y="222340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G</a:t>
            </a:r>
            <a:endParaRPr kumimoji="1" lang="ja-JP" altLang="en-US" dirty="0">
              <a:solidFill>
                <a:srgbClr val="666666"/>
              </a:solidFill>
            </a:endParaRPr>
          </a:p>
        </p:txBody>
      </p:sp>
      <p:sp>
        <p:nvSpPr>
          <p:cNvPr id="15" name="メモ 14"/>
          <p:cNvSpPr/>
          <p:nvPr/>
        </p:nvSpPr>
        <p:spPr>
          <a:xfrm>
            <a:off x="1047424" y="2173385"/>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B</a:t>
            </a:r>
            <a:endParaRPr kumimoji="1" lang="ja-JP" altLang="en-US" dirty="0">
              <a:solidFill>
                <a:srgbClr val="666666"/>
              </a:solidFill>
            </a:endParaRPr>
          </a:p>
        </p:txBody>
      </p:sp>
      <p:sp>
        <p:nvSpPr>
          <p:cNvPr id="16" name="メモ 15"/>
          <p:cNvSpPr/>
          <p:nvPr/>
        </p:nvSpPr>
        <p:spPr>
          <a:xfrm>
            <a:off x="2796038" y="297411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H</a:t>
            </a:r>
            <a:endParaRPr kumimoji="1" lang="ja-JP" altLang="en-US" dirty="0">
              <a:solidFill>
                <a:srgbClr val="666666"/>
              </a:solidFill>
            </a:endParaRPr>
          </a:p>
        </p:txBody>
      </p:sp>
      <p:sp>
        <p:nvSpPr>
          <p:cNvPr id="9" name="左中かっこ 8"/>
          <p:cNvSpPr/>
          <p:nvPr/>
        </p:nvSpPr>
        <p:spPr>
          <a:xfrm rot="16200000">
            <a:off x="1581149" y="3181129"/>
            <a:ext cx="232541" cy="1225113"/>
          </a:xfrm>
          <a:prstGeom prst="leftBrace">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Google Shape;227;p30"/>
          <p:cNvSpPr txBox="1">
            <a:spLocks/>
          </p:cNvSpPr>
          <p:nvPr/>
        </p:nvSpPr>
        <p:spPr>
          <a:xfrm>
            <a:off x="1025575" y="3967007"/>
            <a:ext cx="5321448" cy="894076"/>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002060"/>
                </a:solidFill>
              </a:rPr>
              <a:t>この「順番をつける」作業は、「少なくともこんなことは、すぐにできないと困るよね」ということを考えることですし、それは、まさに「最低限保障されるべき生活」のイメージだと思います。</a:t>
            </a:r>
            <a:endParaRPr lang="en-US" altLang="ja-JP" dirty="0">
              <a:solidFill>
                <a:srgbClr val="002060"/>
              </a:solidFill>
            </a:endParaRPr>
          </a:p>
          <a:p>
            <a:endParaRPr lang="en-US" altLang="ja-JP" dirty="0">
              <a:solidFill>
                <a:srgbClr val="002060"/>
              </a:solidFill>
            </a:endParaRPr>
          </a:p>
        </p:txBody>
      </p:sp>
      <p:sp>
        <p:nvSpPr>
          <p:cNvPr id="17" name="メモ 15">
            <a:extLst>
              <a:ext uri="{FF2B5EF4-FFF2-40B4-BE49-F238E27FC236}">
                <a16:creationId xmlns:a16="http://schemas.microsoft.com/office/drawing/2014/main" id="{D73AD0AC-FD93-48D8-9732-E357DAE5C6F1}"/>
              </a:ext>
            </a:extLst>
          </p:cNvPr>
          <p:cNvSpPr/>
          <p:nvPr/>
        </p:nvSpPr>
        <p:spPr>
          <a:xfrm>
            <a:off x="2415797" y="3265200"/>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F</a:t>
            </a:r>
            <a:endParaRPr kumimoji="1" lang="ja-JP" altLang="en-US" dirty="0">
              <a:solidFill>
                <a:srgbClr val="666666"/>
              </a:solidFill>
            </a:endParaRPr>
          </a:p>
        </p:txBody>
      </p:sp>
      <p:sp>
        <p:nvSpPr>
          <p:cNvPr id="19" name="テキスト ボックス 18">
            <a:extLst>
              <a:ext uri="{FF2B5EF4-FFF2-40B4-BE49-F238E27FC236}">
                <a16:creationId xmlns:a16="http://schemas.microsoft.com/office/drawing/2014/main" id="{BE63E38E-26E3-4FE3-8E39-AB1FBD7D4011}"/>
              </a:ext>
            </a:extLst>
          </p:cNvPr>
          <p:cNvSpPr txBox="1"/>
          <p:nvPr/>
        </p:nvSpPr>
        <p:spPr>
          <a:xfrm>
            <a:off x="1161815" y="1090060"/>
            <a:ext cx="537327" cy="338554"/>
          </a:xfrm>
          <a:prstGeom prst="rect">
            <a:avLst/>
          </a:prstGeom>
          <a:noFill/>
        </p:spPr>
        <p:txBody>
          <a:bodyPr wrap="none" rtlCol="0">
            <a:spAutoFit/>
          </a:bodyPr>
          <a:lstStyle/>
          <a:p>
            <a:r>
              <a:rPr lang="ja-JP" altLang="en-US" sz="1600" dirty="0"/>
              <a:t>１</a:t>
            </a:r>
            <a:r>
              <a:rPr lang="en-US" altLang="ja-JP" sz="1600" dirty="0"/>
              <a:t>D</a:t>
            </a:r>
            <a:endParaRPr lang="ja-JP" altLang="en-US" sz="1600" dirty="0"/>
          </a:p>
        </p:txBody>
      </p:sp>
      <p:sp>
        <p:nvSpPr>
          <p:cNvPr id="20" name="テキスト ボックス 19">
            <a:extLst>
              <a:ext uri="{FF2B5EF4-FFF2-40B4-BE49-F238E27FC236}">
                <a16:creationId xmlns:a16="http://schemas.microsoft.com/office/drawing/2014/main" id="{398CDE65-F948-483B-9A58-D05B5AE9170C}"/>
              </a:ext>
            </a:extLst>
          </p:cNvPr>
          <p:cNvSpPr txBox="1"/>
          <p:nvPr/>
        </p:nvSpPr>
        <p:spPr>
          <a:xfrm>
            <a:off x="1603873" y="1090060"/>
            <a:ext cx="537327" cy="338554"/>
          </a:xfrm>
          <a:prstGeom prst="rect">
            <a:avLst/>
          </a:prstGeom>
          <a:noFill/>
        </p:spPr>
        <p:txBody>
          <a:bodyPr wrap="none" rtlCol="0">
            <a:spAutoFit/>
          </a:bodyPr>
          <a:lstStyle/>
          <a:p>
            <a:r>
              <a:rPr lang="ja-JP" altLang="en-US" sz="1600" dirty="0"/>
              <a:t>３</a:t>
            </a:r>
            <a:r>
              <a:rPr lang="en-US" altLang="ja-JP" sz="1600" dirty="0"/>
              <a:t>D</a:t>
            </a:r>
            <a:endParaRPr lang="ja-JP" altLang="en-US" sz="1600" dirty="0"/>
          </a:p>
        </p:txBody>
      </p:sp>
      <p:sp>
        <p:nvSpPr>
          <p:cNvPr id="21" name="テキスト ボックス 20">
            <a:extLst>
              <a:ext uri="{FF2B5EF4-FFF2-40B4-BE49-F238E27FC236}">
                <a16:creationId xmlns:a16="http://schemas.microsoft.com/office/drawing/2014/main" id="{2209EB3F-C1AA-478B-993C-9DF479D7F084}"/>
              </a:ext>
            </a:extLst>
          </p:cNvPr>
          <p:cNvSpPr txBox="1"/>
          <p:nvPr/>
        </p:nvSpPr>
        <p:spPr>
          <a:xfrm>
            <a:off x="2454320" y="1090060"/>
            <a:ext cx="583814" cy="338554"/>
          </a:xfrm>
          <a:prstGeom prst="rect">
            <a:avLst/>
          </a:prstGeom>
          <a:noFill/>
        </p:spPr>
        <p:txBody>
          <a:bodyPr wrap="none" rtlCol="0">
            <a:spAutoFit/>
          </a:bodyPr>
          <a:lstStyle/>
          <a:p>
            <a:r>
              <a:rPr lang="ja-JP" altLang="en-US" sz="1600" dirty="0"/>
              <a:t>１</a:t>
            </a:r>
            <a:r>
              <a:rPr lang="en-US" altLang="ja-JP" sz="1600" dirty="0"/>
              <a:t>W</a:t>
            </a:r>
            <a:endParaRPr lang="ja-JP" altLang="en-US" sz="1600" dirty="0"/>
          </a:p>
        </p:txBody>
      </p:sp>
      <p:sp>
        <p:nvSpPr>
          <p:cNvPr id="22" name="テキスト ボックス 21">
            <a:extLst>
              <a:ext uri="{FF2B5EF4-FFF2-40B4-BE49-F238E27FC236}">
                <a16:creationId xmlns:a16="http://schemas.microsoft.com/office/drawing/2014/main" id="{8E62D8C1-9A44-45A9-9638-44F15975250D}"/>
              </a:ext>
            </a:extLst>
          </p:cNvPr>
          <p:cNvSpPr txBox="1"/>
          <p:nvPr/>
        </p:nvSpPr>
        <p:spPr>
          <a:xfrm>
            <a:off x="3512626" y="1090060"/>
            <a:ext cx="561372" cy="338554"/>
          </a:xfrm>
          <a:prstGeom prst="rect">
            <a:avLst/>
          </a:prstGeom>
          <a:noFill/>
        </p:spPr>
        <p:txBody>
          <a:bodyPr wrap="none" rtlCol="0">
            <a:spAutoFit/>
          </a:bodyPr>
          <a:lstStyle/>
          <a:p>
            <a:r>
              <a:rPr lang="ja-JP" altLang="en-US" sz="1600" dirty="0"/>
              <a:t>１</a:t>
            </a:r>
            <a:r>
              <a:rPr lang="en-US" altLang="ja-JP" sz="1600" dirty="0"/>
              <a:t>M</a:t>
            </a:r>
            <a:endParaRPr lang="ja-JP" altLang="en-US" sz="1600" dirty="0"/>
          </a:p>
        </p:txBody>
      </p:sp>
      <p:pic>
        <p:nvPicPr>
          <p:cNvPr id="30" name="図 29">
            <a:extLst>
              <a:ext uri="{FF2B5EF4-FFF2-40B4-BE49-F238E27FC236}">
                <a16:creationId xmlns:a16="http://schemas.microsoft.com/office/drawing/2014/main" id="{2C887E36-DB1B-480C-873D-23351AC9AF95}"/>
              </a:ext>
            </a:extLst>
          </p:cNvPr>
          <p:cNvPicPr>
            <a:picLocks noChangeAspect="1"/>
          </p:cNvPicPr>
          <p:nvPr/>
        </p:nvPicPr>
        <p:blipFill>
          <a:blip r:embed="rId3"/>
          <a:stretch>
            <a:fillRect/>
          </a:stretch>
        </p:blipFill>
        <p:spPr>
          <a:xfrm>
            <a:off x="4003413" y="1883974"/>
            <a:ext cx="1613142" cy="1613142"/>
          </a:xfrm>
          <a:prstGeom prst="rect">
            <a:avLst/>
          </a:prstGeom>
        </p:spPr>
      </p:pic>
      <p:sp>
        <p:nvSpPr>
          <p:cNvPr id="27" name="矢印: 下 26">
            <a:extLst>
              <a:ext uri="{FF2B5EF4-FFF2-40B4-BE49-F238E27FC236}">
                <a16:creationId xmlns:a16="http://schemas.microsoft.com/office/drawing/2014/main" id="{A0D15CE6-C03E-43B6-8748-0768033634F9}"/>
              </a:ext>
            </a:extLst>
          </p:cNvPr>
          <p:cNvSpPr/>
          <p:nvPr/>
        </p:nvSpPr>
        <p:spPr>
          <a:xfrm rot="5460000">
            <a:off x="2789629" y="832828"/>
            <a:ext cx="54544" cy="2513625"/>
          </a:xfrm>
          <a:prstGeom prst="downArrow">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下 27">
            <a:extLst>
              <a:ext uri="{FF2B5EF4-FFF2-40B4-BE49-F238E27FC236}">
                <a16:creationId xmlns:a16="http://schemas.microsoft.com/office/drawing/2014/main" id="{E3424850-9881-4F49-B18D-478D3316C5BC}"/>
              </a:ext>
            </a:extLst>
          </p:cNvPr>
          <p:cNvSpPr/>
          <p:nvPr/>
        </p:nvSpPr>
        <p:spPr>
          <a:xfrm rot="6268490">
            <a:off x="2715003" y="1442115"/>
            <a:ext cx="54544" cy="2700000"/>
          </a:xfrm>
          <a:prstGeom prst="downArrow">
            <a:avLst/>
          </a:pr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9454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randombar(horizontal)">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11</a:t>
            </a:fld>
            <a:endParaRPr>
              <a:solidFill>
                <a:srgbClr val="B7B7B7"/>
              </a:solidFill>
            </a:endParaRPr>
          </a:p>
        </p:txBody>
      </p:sp>
      <p:sp>
        <p:nvSpPr>
          <p:cNvPr id="2" name="メモ 1"/>
          <p:cNvSpPr/>
          <p:nvPr/>
        </p:nvSpPr>
        <p:spPr>
          <a:xfrm>
            <a:off x="1570928" y="1643617"/>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A-1</a:t>
            </a:r>
            <a:endParaRPr kumimoji="1" lang="ja-JP" altLang="en-US" dirty="0">
              <a:solidFill>
                <a:srgbClr val="666666"/>
              </a:solidFill>
            </a:endParaRPr>
          </a:p>
        </p:txBody>
      </p:sp>
      <p:sp>
        <p:nvSpPr>
          <p:cNvPr id="7" name="Google Shape;227;p30"/>
          <p:cNvSpPr txBox="1">
            <a:spLocks/>
          </p:cNvSpPr>
          <p:nvPr/>
        </p:nvSpPr>
        <p:spPr>
          <a:xfrm>
            <a:off x="5065248" y="1820917"/>
            <a:ext cx="2020800" cy="214859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b="1" dirty="0">
                <a:solidFill>
                  <a:schemeClr val="tx1">
                    <a:lumMod val="75000"/>
                  </a:schemeClr>
                </a:solidFill>
              </a:rPr>
              <a:t>さらにそれぞれの構成要素を時系列にならべてみましょう。</a:t>
            </a:r>
            <a:endParaRPr lang="en-US" altLang="ja-JP" b="1" dirty="0">
              <a:solidFill>
                <a:schemeClr val="tx1">
                  <a:lumMod val="75000"/>
                </a:schemeClr>
              </a:solidFill>
            </a:endParaRPr>
          </a:p>
          <a:p>
            <a:r>
              <a:rPr lang="ja-JP" altLang="en-US" b="1" dirty="0">
                <a:solidFill>
                  <a:schemeClr val="tx1">
                    <a:lumMod val="75000"/>
                  </a:schemeClr>
                </a:solidFill>
              </a:rPr>
              <a:t>どれは、すぐに元に戻らなければならないのか、どれはゆっくりでも許されるかを考えてみたいと思います。</a:t>
            </a:r>
            <a:endParaRPr lang="en-US" altLang="ja-JP" b="1" dirty="0">
              <a:solidFill>
                <a:schemeClr val="tx1">
                  <a:lumMod val="75000"/>
                </a:schemeClr>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FFFFFF"/>
                </a:solidFill>
              </a:rPr>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rgbClr val="FFFFFF"/>
                </a:solidFill>
              </a:rPr>
              <a:t>時間</a:t>
            </a:r>
          </a:p>
        </p:txBody>
      </p:sp>
      <p:sp>
        <p:nvSpPr>
          <p:cNvPr id="10" name="メモ 9"/>
          <p:cNvSpPr/>
          <p:nvPr/>
        </p:nvSpPr>
        <p:spPr>
          <a:xfrm>
            <a:off x="1766826" y="229585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A-3</a:t>
            </a:r>
            <a:endParaRPr kumimoji="1" lang="ja-JP" altLang="en-US" dirty="0">
              <a:solidFill>
                <a:srgbClr val="666666"/>
              </a:solidFill>
            </a:endParaRPr>
          </a:p>
        </p:txBody>
      </p:sp>
      <p:sp>
        <p:nvSpPr>
          <p:cNvPr id="11" name="メモ 10"/>
          <p:cNvSpPr/>
          <p:nvPr/>
        </p:nvSpPr>
        <p:spPr>
          <a:xfrm>
            <a:off x="1545573" y="2579754"/>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A-4</a:t>
            </a:r>
            <a:endParaRPr kumimoji="1" lang="ja-JP" altLang="en-US" dirty="0">
              <a:solidFill>
                <a:srgbClr val="666666"/>
              </a:solidFill>
            </a:endParaRPr>
          </a:p>
        </p:txBody>
      </p:sp>
      <p:sp>
        <p:nvSpPr>
          <p:cNvPr id="12" name="メモ 11"/>
          <p:cNvSpPr/>
          <p:nvPr/>
        </p:nvSpPr>
        <p:spPr>
          <a:xfrm>
            <a:off x="2441971" y="164968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A-5</a:t>
            </a:r>
            <a:endParaRPr kumimoji="1" lang="ja-JP" altLang="en-US" dirty="0">
              <a:solidFill>
                <a:srgbClr val="666666"/>
              </a:solidFill>
            </a:endParaRPr>
          </a:p>
        </p:txBody>
      </p:sp>
      <p:sp>
        <p:nvSpPr>
          <p:cNvPr id="13" name="メモ 12"/>
          <p:cNvSpPr/>
          <p:nvPr/>
        </p:nvSpPr>
        <p:spPr>
          <a:xfrm>
            <a:off x="1733364" y="191951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A-2</a:t>
            </a:r>
            <a:endParaRPr kumimoji="1" lang="ja-JP" altLang="en-US" dirty="0">
              <a:solidFill>
                <a:srgbClr val="666666"/>
              </a:solidFill>
            </a:endParaRPr>
          </a:p>
        </p:txBody>
      </p:sp>
      <p:sp>
        <p:nvSpPr>
          <p:cNvPr id="14" name="メモ 13"/>
          <p:cNvSpPr/>
          <p:nvPr/>
        </p:nvSpPr>
        <p:spPr>
          <a:xfrm>
            <a:off x="1914615" y="292748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A-6</a:t>
            </a:r>
            <a:endParaRPr kumimoji="1" lang="ja-JP" altLang="en-US" dirty="0">
              <a:solidFill>
                <a:srgbClr val="666666"/>
              </a:solidFill>
            </a:endParaRPr>
          </a:p>
        </p:txBody>
      </p:sp>
      <p:sp>
        <p:nvSpPr>
          <p:cNvPr id="15" name="メモ 14"/>
          <p:cNvSpPr/>
          <p:nvPr/>
        </p:nvSpPr>
        <p:spPr>
          <a:xfrm>
            <a:off x="3293967" y="165670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A-7</a:t>
            </a:r>
            <a:endParaRPr kumimoji="1" lang="ja-JP" altLang="en-US" dirty="0">
              <a:solidFill>
                <a:srgbClr val="666666"/>
              </a:solidFill>
            </a:endParaRPr>
          </a:p>
        </p:txBody>
      </p:sp>
      <p:sp>
        <p:nvSpPr>
          <p:cNvPr id="16" name="メモ 15"/>
          <p:cNvSpPr/>
          <p:nvPr/>
        </p:nvSpPr>
        <p:spPr>
          <a:xfrm>
            <a:off x="3663011" y="193260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A-8</a:t>
            </a:r>
            <a:endParaRPr kumimoji="1" lang="ja-JP" altLang="en-US" dirty="0">
              <a:solidFill>
                <a:srgbClr val="666666"/>
              </a:solidFill>
            </a:endParaRPr>
          </a:p>
        </p:txBody>
      </p:sp>
      <p:sp>
        <p:nvSpPr>
          <p:cNvPr id="19" name="メモ 1">
            <a:extLst>
              <a:ext uri="{FF2B5EF4-FFF2-40B4-BE49-F238E27FC236}">
                <a16:creationId xmlns:a16="http://schemas.microsoft.com/office/drawing/2014/main" id="{4AF343C0-D9E5-4B40-AD25-C900E84DCA0E}"/>
              </a:ext>
            </a:extLst>
          </p:cNvPr>
          <p:cNvSpPr/>
          <p:nvPr/>
        </p:nvSpPr>
        <p:spPr>
          <a:xfrm>
            <a:off x="1024757" y="166082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a:t>
            </a:r>
            <a:endParaRPr kumimoji="1" lang="ja-JP" altLang="en-US" dirty="0">
              <a:solidFill>
                <a:srgbClr val="666666"/>
              </a:solidFill>
            </a:endParaRPr>
          </a:p>
        </p:txBody>
      </p:sp>
    </p:spTree>
    <p:extLst>
      <p:ext uri="{BB962C8B-B14F-4D97-AF65-F5344CB8AC3E}">
        <p14:creationId xmlns:p14="http://schemas.microsoft.com/office/powerpoint/2010/main" val="318176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12</a:t>
            </a:fld>
            <a:endParaRPr>
              <a:solidFill>
                <a:srgbClr val="B7B7B7"/>
              </a:solidFill>
            </a:endParaRPr>
          </a:p>
        </p:txBody>
      </p:sp>
      <p:sp>
        <p:nvSpPr>
          <p:cNvPr id="2" name="メモ 1"/>
          <p:cNvSpPr/>
          <p:nvPr/>
        </p:nvSpPr>
        <p:spPr>
          <a:xfrm>
            <a:off x="1570928" y="1643617"/>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dirty="0">
                <a:solidFill>
                  <a:srgbClr val="FF0000"/>
                </a:solidFill>
              </a:rPr>
              <a:t>会社</a:t>
            </a:r>
          </a:p>
        </p:txBody>
      </p:sp>
      <p:sp>
        <p:nvSpPr>
          <p:cNvPr id="7" name="Google Shape;227;p30"/>
          <p:cNvSpPr txBox="1">
            <a:spLocks/>
          </p:cNvSpPr>
          <p:nvPr/>
        </p:nvSpPr>
        <p:spPr>
          <a:xfrm>
            <a:off x="5065248" y="1820917"/>
            <a:ext cx="2020800" cy="214859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b="1" dirty="0">
                <a:solidFill>
                  <a:schemeClr val="tx1">
                    <a:lumMod val="75000"/>
                  </a:schemeClr>
                </a:solidFill>
              </a:rPr>
              <a:t>さらにそれぞれの構成要素を時系列にならべてみましょう。</a:t>
            </a:r>
            <a:endParaRPr lang="en-US" altLang="ja-JP" b="1" dirty="0">
              <a:solidFill>
                <a:schemeClr val="tx1">
                  <a:lumMod val="75000"/>
                </a:schemeClr>
              </a:solidFill>
            </a:endParaRPr>
          </a:p>
          <a:p>
            <a:r>
              <a:rPr lang="ja-JP" altLang="en-US" b="1" dirty="0">
                <a:solidFill>
                  <a:schemeClr val="tx1">
                    <a:lumMod val="75000"/>
                  </a:schemeClr>
                </a:solidFill>
              </a:rPr>
              <a:t>どれは、すぐに元に戻らなければならないのか、どれはゆっくりでも許されるかを考えてみたいと思います。</a:t>
            </a:r>
            <a:endParaRPr lang="en-US" altLang="ja-JP" b="1" dirty="0">
              <a:solidFill>
                <a:schemeClr val="tx1">
                  <a:lumMod val="75000"/>
                </a:schemeClr>
              </a:solidFill>
            </a:endParaRPr>
          </a:p>
        </p:txBody>
      </p:sp>
      <p:cxnSp>
        <p:nvCxnSpPr>
          <p:cNvPr id="4" name="直線矢印コネクタ 3"/>
          <p:cNvCxnSpPr/>
          <p:nvPr/>
        </p:nvCxnSpPr>
        <p:spPr>
          <a:xfrm flipV="1">
            <a:off x="1032641" y="1379483"/>
            <a:ext cx="3365938" cy="788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 name="爆発 1 5"/>
          <p:cNvSpPr/>
          <p:nvPr/>
        </p:nvSpPr>
        <p:spPr>
          <a:xfrm>
            <a:off x="532086" y="1062202"/>
            <a:ext cx="792218" cy="650328"/>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FFFFFF"/>
                </a:solidFill>
              </a:rPr>
              <a:t>発災</a:t>
            </a:r>
          </a:p>
        </p:txBody>
      </p:sp>
      <p:sp>
        <p:nvSpPr>
          <p:cNvPr id="8" name="テキスト ボックス 7"/>
          <p:cNvSpPr txBox="1"/>
          <p:nvPr/>
        </p:nvSpPr>
        <p:spPr>
          <a:xfrm>
            <a:off x="4126709" y="993227"/>
            <a:ext cx="543739" cy="307777"/>
          </a:xfrm>
          <a:prstGeom prst="rect">
            <a:avLst/>
          </a:prstGeom>
          <a:noFill/>
        </p:spPr>
        <p:txBody>
          <a:bodyPr wrap="none" rtlCol="0">
            <a:spAutoFit/>
          </a:bodyPr>
          <a:lstStyle/>
          <a:p>
            <a:r>
              <a:rPr kumimoji="1" lang="ja-JP" altLang="en-US" dirty="0">
                <a:solidFill>
                  <a:srgbClr val="FFFFFF"/>
                </a:solidFill>
              </a:rPr>
              <a:t>時間</a:t>
            </a:r>
          </a:p>
        </p:txBody>
      </p:sp>
      <p:sp>
        <p:nvSpPr>
          <p:cNvPr id="11" name="メモ 10"/>
          <p:cNvSpPr/>
          <p:nvPr/>
        </p:nvSpPr>
        <p:spPr>
          <a:xfrm>
            <a:off x="1545573" y="2579754"/>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A-4</a:t>
            </a:r>
            <a:endParaRPr kumimoji="1" lang="ja-JP" altLang="en-US" dirty="0">
              <a:solidFill>
                <a:srgbClr val="666666"/>
              </a:solidFill>
            </a:endParaRPr>
          </a:p>
        </p:txBody>
      </p:sp>
      <p:sp>
        <p:nvSpPr>
          <p:cNvPr id="12" name="メモ 11"/>
          <p:cNvSpPr/>
          <p:nvPr/>
        </p:nvSpPr>
        <p:spPr>
          <a:xfrm>
            <a:off x="2441971" y="164968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rgbClr val="FF0000"/>
                </a:solidFill>
              </a:rPr>
              <a:t>通勤</a:t>
            </a:r>
          </a:p>
        </p:txBody>
      </p:sp>
      <p:sp>
        <p:nvSpPr>
          <p:cNvPr id="13" name="メモ 12"/>
          <p:cNvSpPr/>
          <p:nvPr/>
        </p:nvSpPr>
        <p:spPr>
          <a:xfrm>
            <a:off x="1733364" y="191951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A-2</a:t>
            </a:r>
            <a:endParaRPr kumimoji="1" lang="ja-JP" altLang="en-US" dirty="0">
              <a:solidFill>
                <a:srgbClr val="666666"/>
              </a:solidFill>
            </a:endParaRPr>
          </a:p>
        </p:txBody>
      </p:sp>
      <p:sp>
        <p:nvSpPr>
          <p:cNvPr id="14" name="メモ 13"/>
          <p:cNvSpPr/>
          <p:nvPr/>
        </p:nvSpPr>
        <p:spPr>
          <a:xfrm>
            <a:off x="1914615" y="292748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A-6</a:t>
            </a:r>
            <a:endParaRPr kumimoji="1" lang="ja-JP" altLang="en-US" dirty="0">
              <a:solidFill>
                <a:srgbClr val="666666"/>
              </a:solidFill>
            </a:endParaRPr>
          </a:p>
        </p:txBody>
      </p:sp>
      <p:sp>
        <p:nvSpPr>
          <p:cNvPr id="15" name="メモ 14"/>
          <p:cNvSpPr/>
          <p:nvPr/>
        </p:nvSpPr>
        <p:spPr>
          <a:xfrm>
            <a:off x="3293967" y="1656709"/>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A-7</a:t>
            </a:r>
            <a:endParaRPr kumimoji="1" lang="ja-JP" altLang="en-US" dirty="0">
              <a:solidFill>
                <a:srgbClr val="666666"/>
              </a:solidFill>
            </a:endParaRPr>
          </a:p>
        </p:txBody>
      </p:sp>
      <p:sp>
        <p:nvSpPr>
          <p:cNvPr id="16" name="メモ 15"/>
          <p:cNvSpPr/>
          <p:nvPr/>
        </p:nvSpPr>
        <p:spPr>
          <a:xfrm>
            <a:off x="3663011" y="1932605"/>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a:solidFill>
                  <a:srgbClr val="666666"/>
                </a:solidFill>
              </a:rPr>
              <a:t>A-8</a:t>
            </a:r>
            <a:endParaRPr kumimoji="1" lang="ja-JP" altLang="en-US" dirty="0">
              <a:solidFill>
                <a:srgbClr val="666666"/>
              </a:solidFill>
            </a:endParaRPr>
          </a:p>
        </p:txBody>
      </p:sp>
      <p:sp>
        <p:nvSpPr>
          <p:cNvPr id="19" name="メモ 1">
            <a:extLst>
              <a:ext uri="{FF2B5EF4-FFF2-40B4-BE49-F238E27FC236}">
                <a16:creationId xmlns:a16="http://schemas.microsoft.com/office/drawing/2014/main" id="{4AF343C0-D9E5-4B40-AD25-C900E84DCA0E}"/>
              </a:ext>
            </a:extLst>
          </p:cNvPr>
          <p:cNvSpPr/>
          <p:nvPr/>
        </p:nvSpPr>
        <p:spPr>
          <a:xfrm>
            <a:off x="1024757" y="1660829"/>
            <a:ext cx="512379" cy="551793"/>
          </a:xfrm>
          <a:prstGeom prst="foldedCorner">
            <a:avLst/>
          </a:prstGeom>
          <a:solidFill>
            <a:srgbClr val="FFC000"/>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900" b="1" dirty="0">
                <a:solidFill>
                  <a:srgbClr val="666666"/>
                </a:solidFill>
              </a:rPr>
              <a:t>仕事をする</a:t>
            </a:r>
          </a:p>
        </p:txBody>
      </p:sp>
      <p:sp>
        <p:nvSpPr>
          <p:cNvPr id="10" name="メモ 9"/>
          <p:cNvSpPr/>
          <p:nvPr/>
        </p:nvSpPr>
        <p:spPr>
          <a:xfrm>
            <a:off x="1766826" y="2295853"/>
            <a:ext cx="512379" cy="551793"/>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200" b="1" dirty="0">
                <a:solidFill>
                  <a:srgbClr val="FF0000"/>
                </a:solidFill>
              </a:rPr>
              <a:t>通信環境</a:t>
            </a:r>
          </a:p>
        </p:txBody>
      </p:sp>
      <p:sp>
        <p:nvSpPr>
          <p:cNvPr id="17" name="テキスト ボックス 16">
            <a:extLst>
              <a:ext uri="{FF2B5EF4-FFF2-40B4-BE49-F238E27FC236}">
                <a16:creationId xmlns:a16="http://schemas.microsoft.com/office/drawing/2014/main" id="{538F3D02-AF30-4931-830B-855EEEFBDE17}"/>
              </a:ext>
            </a:extLst>
          </p:cNvPr>
          <p:cNvSpPr txBox="1"/>
          <p:nvPr/>
        </p:nvSpPr>
        <p:spPr>
          <a:xfrm>
            <a:off x="1161815" y="1090060"/>
            <a:ext cx="537327" cy="338554"/>
          </a:xfrm>
          <a:prstGeom prst="rect">
            <a:avLst/>
          </a:prstGeom>
          <a:noFill/>
        </p:spPr>
        <p:txBody>
          <a:bodyPr wrap="none" rtlCol="0">
            <a:spAutoFit/>
          </a:bodyPr>
          <a:lstStyle/>
          <a:p>
            <a:r>
              <a:rPr lang="ja-JP" altLang="en-US" sz="1600" dirty="0"/>
              <a:t>１</a:t>
            </a:r>
            <a:r>
              <a:rPr lang="en-US" altLang="ja-JP" sz="1600" dirty="0"/>
              <a:t>D</a:t>
            </a:r>
            <a:endParaRPr lang="ja-JP" altLang="en-US" sz="1600" dirty="0"/>
          </a:p>
        </p:txBody>
      </p:sp>
      <p:sp>
        <p:nvSpPr>
          <p:cNvPr id="18" name="テキスト ボックス 17">
            <a:extLst>
              <a:ext uri="{FF2B5EF4-FFF2-40B4-BE49-F238E27FC236}">
                <a16:creationId xmlns:a16="http://schemas.microsoft.com/office/drawing/2014/main" id="{3F2DD9F9-676C-4F15-942C-78F8D7162CF2}"/>
              </a:ext>
            </a:extLst>
          </p:cNvPr>
          <p:cNvSpPr txBox="1"/>
          <p:nvPr/>
        </p:nvSpPr>
        <p:spPr>
          <a:xfrm>
            <a:off x="1603873" y="1090060"/>
            <a:ext cx="537327" cy="338554"/>
          </a:xfrm>
          <a:prstGeom prst="rect">
            <a:avLst/>
          </a:prstGeom>
          <a:noFill/>
        </p:spPr>
        <p:txBody>
          <a:bodyPr wrap="none" rtlCol="0">
            <a:spAutoFit/>
          </a:bodyPr>
          <a:lstStyle/>
          <a:p>
            <a:r>
              <a:rPr lang="ja-JP" altLang="en-US" sz="1600" dirty="0"/>
              <a:t>３</a:t>
            </a:r>
            <a:r>
              <a:rPr lang="en-US" altLang="ja-JP" sz="1600" dirty="0"/>
              <a:t>D</a:t>
            </a:r>
            <a:endParaRPr lang="ja-JP" altLang="en-US" sz="1600" dirty="0"/>
          </a:p>
        </p:txBody>
      </p:sp>
      <p:sp>
        <p:nvSpPr>
          <p:cNvPr id="20" name="テキスト ボックス 19">
            <a:extLst>
              <a:ext uri="{FF2B5EF4-FFF2-40B4-BE49-F238E27FC236}">
                <a16:creationId xmlns:a16="http://schemas.microsoft.com/office/drawing/2014/main" id="{75772EA6-BF44-4643-B5CD-1A84ACB5C419}"/>
              </a:ext>
            </a:extLst>
          </p:cNvPr>
          <p:cNvSpPr txBox="1"/>
          <p:nvPr/>
        </p:nvSpPr>
        <p:spPr>
          <a:xfrm>
            <a:off x="2454320" y="1090060"/>
            <a:ext cx="583814" cy="338554"/>
          </a:xfrm>
          <a:prstGeom prst="rect">
            <a:avLst/>
          </a:prstGeom>
          <a:noFill/>
        </p:spPr>
        <p:txBody>
          <a:bodyPr wrap="none" rtlCol="0">
            <a:spAutoFit/>
          </a:bodyPr>
          <a:lstStyle/>
          <a:p>
            <a:r>
              <a:rPr lang="ja-JP" altLang="en-US" sz="1600" dirty="0"/>
              <a:t>１</a:t>
            </a:r>
            <a:r>
              <a:rPr lang="en-US" altLang="ja-JP" sz="1600" dirty="0"/>
              <a:t>W</a:t>
            </a:r>
            <a:endParaRPr lang="ja-JP" altLang="en-US" sz="1600" dirty="0"/>
          </a:p>
        </p:txBody>
      </p:sp>
      <p:sp>
        <p:nvSpPr>
          <p:cNvPr id="21" name="テキスト ボックス 20">
            <a:extLst>
              <a:ext uri="{FF2B5EF4-FFF2-40B4-BE49-F238E27FC236}">
                <a16:creationId xmlns:a16="http://schemas.microsoft.com/office/drawing/2014/main" id="{2111E213-93A4-454B-B3A4-B74CE1616876}"/>
              </a:ext>
            </a:extLst>
          </p:cNvPr>
          <p:cNvSpPr txBox="1"/>
          <p:nvPr/>
        </p:nvSpPr>
        <p:spPr>
          <a:xfrm>
            <a:off x="3512626" y="1090060"/>
            <a:ext cx="561372" cy="338554"/>
          </a:xfrm>
          <a:prstGeom prst="rect">
            <a:avLst/>
          </a:prstGeom>
          <a:noFill/>
        </p:spPr>
        <p:txBody>
          <a:bodyPr wrap="none" rtlCol="0">
            <a:spAutoFit/>
          </a:bodyPr>
          <a:lstStyle/>
          <a:p>
            <a:r>
              <a:rPr lang="ja-JP" altLang="en-US" sz="1600" dirty="0"/>
              <a:t>１</a:t>
            </a:r>
            <a:r>
              <a:rPr lang="en-US" altLang="ja-JP" sz="1600" dirty="0"/>
              <a:t>M</a:t>
            </a:r>
            <a:endParaRPr lang="ja-JP" altLang="en-US" sz="1600" dirty="0"/>
          </a:p>
        </p:txBody>
      </p:sp>
    </p:spTree>
    <p:extLst>
      <p:ext uri="{BB962C8B-B14F-4D97-AF65-F5344CB8AC3E}">
        <p14:creationId xmlns:p14="http://schemas.microsoft.com/office/powerpoint/2010/main" val="2646447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700" scaled="0"/>
        </a:gradFill>
        <a:effectLst/>
      </p:bgPr>
    </p:bg>
    <p:spTree>
      <p:nvGrpSpPr>
        <p:cNvPr id="1" name="Shape 187"/>
        <p:cNvGrpSpPr/>
        <p:nvPr/>
      </p:nvGrpSpPr>
      <p:grpSpPr>
        <a:xfrm>
          <a:off x="0" y="0"/>
          <a:ext cx="0" cy="0"/>
          <a:chOff x="0" y="0"/>
          <a:chExt cx="0" cy="0"/>
        </a:xfrm>
      </p:grpSpPr>
      <p:sp>
        <p:nvSpPr>
          <p:cNvPr id="190" name="Google Shape;190;p2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1200" b="0" i="0" u="none" strike="noStrike" kern="0" cap="none" spc="0" normalizeH="0" baseline="0" noProof="0">
                <a:ln>
                  <a:noFill/>
                </a:ln>
                <a:solidFill>
                  <a:srgbClr val="B7B7B7"/>
                </a:solidFill>
                <a:effectLst/>
                <a:uLnTx/>
                <a:uFillTx/>
                <a:latin typeface="Montserrat Light"/>
                <a:sym typeface="Montserrat Light"/>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sz="1200" b="0" i="0" u="none" strike="noStrike" kern="0" cap="none" spc="0" normalizeH="0" baseline="0" noProof="0">
              <a:ln>
                <a:noFill/>
              </a:ln>
              <a:solidFill>
                <a:srgbClr val="B7B7B7"/>
              </a:solidFill>
              <a:effectLst/>
              <a:uLnTx/>
              <a:uFillTx/>
              <a:latin typeface="Montserrat Light"/>
              <a:sym typeface="Montserrat Light"/>
            </a:endParaRPr>
          </a:p>
        </p:txBody>
      </p:sp>
      <p:sp>
        <p:nvSpPr>
          <p:cNvPr id="17" name="四角形: 角を丸くする 16">
            <a:extLst>
              <a:ext uri="{FF2B5EF4-FFF2-40B4-BE49-F238E27FC236}">
                <a16:creationId xmlns:a16="http://schemas.microsoft.com/office/drawing/2014/main" id="{955A0E40-9F38-468F-A473-AC51D6E6044B}"/>
              </a:ext>
            </a:extLst>
          </p:cNvPr>
          <p:cNvSpPr/>
          <p:nvPr/>
        </p:nvSpPr>
        <p:spPr>
          <a:xfrm>
            <a:off x="49946" y="0"/>
            <a:ext cx="9044108" cy="522514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18" name="図 17">
            <a:extLst>
              <a:ext uri="{FF2B5EF4-FFF2-40B4-BE49-F238E27FC236}">
                <a16:creationId xmlns:a16="http://schemas.microsoft.com/office/drawing/2014/main" id="{996C89A3-A878-4448-B1C2-FE94EC82FAAC}"/>
              </a:ext>
            </a:extLst>
          </p:cNvPr>
          <p:cNvPicPr>
            <a:picLocks noChangeAspect="1"/>
          </p:cNvPicPr>
          <p:nvPr/>
        </p:nvPicPr>
        <p:blipFill>
          <a:blip r:embed="rId3"/>
          <a:stretch>
            <a:fillRect/>
          </a:stretch>
        </p:blipFill>
        <p:spPr>
          <a:xfrm>
            <a:off x="2070241" y="189451"/>
            <a:ext cx="7006976" cy="3978626"/>
          </a:xfrm>
          <a:prstGeom prst="rect">
            <a:avLst/>
          </a:prstGeom>
        </p:spPr>
      </p:pic>
      <p:sp>
        <p:nvSpPr>
          <p:cNvPr id="20" name="矢印: 右 19">
            <a:extLst>
              <a:ext uri="{FF2B5EF4-FFF2-40B4-BE49-F238E27FC236}">
                <a16:creationId xmlns:a16="http://schemas.microsoft.com/office/drawing/2014/main" id="{1771E928-1BE0-44A2-9A77-5E47C41DA07C}"/>
              </a:ext>
            </a:extLst>
          </p:cNvPr>
          <p:cNvSpPr/>
          <p:nvPr/>
        </p:nvSpPr>
        <p:spPr>
          <a:xfrm>
            <a:off x="69352" y="189451"/>
            <a:ext cx="2057399" cy="403882"/>
          </a:xfrm>
          <a:prstGeom prst="righ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b="1" dirty="0">
                <a:solidFill>
                  <a:schemeClr val="tx1"/>
                </a:solidFill>
              </a:rPr>
              <a:t>発災前</a:t>
            </a:r>
          </a:p>
        </p:txBody>
      </p:sp>
      <p:sp>
        <p:nvSpPr>
          <p:cNvPr id="21" name="矢印: 左右 20">
            <a:extLst>
              <a:ext uri="{FF2B5EF4-FFF2-40B4-BE49-F238E27FC236}">
                <a16:creationId xmlns:a16="http://schemas.microsoft.com/office/drawing/2014/main" id="{F6DF150F-4C46-4D82-AEC9-01F5EF38A823}"/>
              </a:ext>
            </a:extLst>
          </p:cNvPr>
          <p:cNvSpPr/>
          <p:nvPr/>
        </p:nvSpPr>
        <p:spPr>
          <a:xfrm>
            <a:off x="2535149" y="4723544"/>
            <a:ext cx="6418780" cy="146407"/>
          </a:xfrm>
          <a:prstGeom prst="leftRightArrow">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00" b="1" dirty="0">
              <a:solidFill>
                <a:schemeClr val="tx1"/>
              </a:solidFill>
            </a:endParaRPr>
          </a:p>
        </p:txBody>
      </p:sp>
      <p:sp>
        <p:nvSpPr>
          <p:cNvPr id="22" name="矢印: 左右 21">
            <a:extLst>
              <a:ext uri="{FF2B5EF4-FFF2-40B4-BE49-F238E27FC236}">
                <a16:creationId xmlns:a16="http://schemas.microsoft.com/office/drawing/2014/main" id="{192B2C8C-A3E5-4B41-B313-A9D219DC705A}"/>
              </a:ext>
            </a:extLst>
          </p:cNvPr>
          <p:cNvSpPr>
            <a:spLocks/>
          </p:cNvSpPr>
          <p:nvPr/>
        </p:nvSpPr>
        <p:spPr>
          <a:xfrm>
            <a:off x="190072" y="4723544"/>
            <a:ext cx="2295000" cy="146407"/>
          </a:xfrm>
          <a:prstGeom prst="leftRight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00" b="1" dirty="0">
              <a:solidFill>
                <a:schemeClr val="tx1"/>
              </a:solidFill>
            </a:endParaRPr>
          </a:p>
        </p:txBody>
      </p:sp>
      <p:sp>
        <p:nvSpPr>
          <p:cNvPr id="23" name="四角形: 角を丸くする 22">
            <a:extLst>
              <a:ext uri="{FF2B5EF4-FFF2-40B4-BE49-F238E27FC236}">
                <a16:creationId xmlns:a16="http://schemas.microsoft.com/office/drawing/2014/main" id="{265A9441-5BAD-4CBA-A2B6-A6D8E40C543E}"/>
              </a:ext>
            </a:extLst>
          </p:cNvPr>
          <p:cNvSpPr/>
          <p:nvPr/>
        </p:nvSpPr>
        <p:spPr>
          <a:xfrm>
            <a:off x="69351" y="593333"/>
            <a:ext cx="2288567" cy="3574744"/>
          </a:xfrm>
          <a:prstGeom prst="roundRect">
            <a:avLst/>
          </a:prstGeom>
          <a:solidFill>
            <a:schemeClr val="accent4">
              <a:lumMod val="20000"/>
              <a:lumOff val="8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4" name="四角形: 角を丸くする 23">
            <a:extLst>
              <a:ext uri="{FF2B5EF4-FFF2-40B4-BE49-F238E27FC236}">
                <a16:creationId xmlns:a16="http://schemas.microsoft.com/office/drawing/2014/main" id="{8B79C159-8F29-4697-831A-B9D8D73F6DFF}"/>
              </a:ext>
            </a:extLst>
          </p:cNvPr>
          <p:cNvSpPr/>
          <p:nvPr/>
        </p:nvSpPr>
        <p:spPr>
          <a:xfrm>
            <a:off x="2485071" y="593333"/>
            <a:ext cx="6608983" cy="357474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p>
        </p:txBody>
      </p:sp>
      <p:sp>
        <p:nvSpPr>
          <p:cNvPr id="25" name="四角形: メモ 24">
            <a:extLst>
              <a:ext uri="{FF2B5EF4-FFF2-40B4-BE49-F238E27FC236}">
                <a16:creationId xmlns:a16="http://schemas.microsoft.com/office/drawing/2014/main" id="{C067122C-4740-41B4-8EB3-CD6C78F16125}"/>
              </a:ext>
            </a:extLst>
          </p:cNvPr>
          <p:cNvSpPr/>
          <p:nvPr/>
        </p:nvSpPr>
        <p:spPr>
          <a:xfrm>
            <a:off x="539462" y="3889214"/>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6" name="四角形: メモ 25">
            <a:extLst>
              <a:ext uri="{FF2B5EF4-FFF2-40B4-BE49-F238E27FC236}">
                <a16:creationId xmlns:a16="http://schemas.microsoft.com/office/drawing/2014/main" id="{3FD7BA0F-E37F-4FAD-B1DE-CF453E92B37C}"/>
              </a:ext>
            </a:extLst>
          </p:cNvPr>
          <p:cNvSpPr/>
          <p:nvPr/>
        </p:nvSpPr>
        <p:spPr>
          <a:xfrm>
            <a:off x="516937" y="3873817"/>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7" name="四角形: メモ 26">
            <a:extLst>
              <a:ext uri="{FF2B5EF4-FFF2-40B4-BE49-F238E27FC236}">
                <a16:creationId xmlns:a16="http://schemas.microsoft.com/office/drawing/2014/main" id="{4499B7CB-426D-4757-AECC-4E1390B94E02}"/>
              </a:ext>
            </a:extLst>
          </p:cNvPr>
          <p:cNvSpPr/>
          <p:nvPr/>
        </p:nvSpPr>
        <p:spPr>
          <a:xfrm>
            <a:off x="489613" y="385607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8" name="四角形: メモ 27">
            <a:extLst>
              <a:ext uri="{FF2B5EF4-FFF2-40B4-BE49-F238E27FC236}">
                <a16:creationId xmlns:a16="http://schemas.microsoft.com/office/drawing/2014/main" id="{DBC283BE-99EE-454B-9097-1F9FB6316A4C}"/>
              </a:ext>
            </a:extLst>
          </p:cNvPr>
          <p:cNvSpPr/>
          <p:nvPr/>
        </p:nvSpPr>
        <p:spPr>
          <a:xfrm>
            <a:off x="460514" y="383918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29" name="四角形: メモ 28">
            <a:extLst>
              <a:ext uri="{FF2B5EF4-FFF2-40B4-BE49-F238E27FC236}">
                <a16:creationId xmlns:a16="http://schemas.microsoft.com/office/drawing/2014/main" id="{F30FD06B-9822-4592-B423-7AEFDA1B723C}"/>
              </a:ext>
            </a:extLst>
          </p:cNvPr>
          <p:cNvSpPr/>
          <p:nvPr/>
        </p:nvSpPr>
        <p:spPr>
          <a:xfrm>
            <a:off x="431416" y="3817308"/>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0" name="四角形: メモ 29">
            <a:extLst>
              <a:ext uri="{FF2B5EF4-FFF2-40B4-BE49-F238E27FC236}">
                <a16:creationId xmlns:a16="http://schemas.microsoft.com/office/drawing/2014/main" id="{BC1151C6-AC6B-4389-975E-51A096BE2AAD}"/>
              </a:ext>
            </a:extLst>
          </p:cNvPr>
          <p:cNvSpPr/>
          <p:nvPr/>
        </p:nvSpPr>
        <p:spPr>
          <a:xfrm>
            <a:off x="405988" y="379424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1" name="四角形: メモ 30">
            <a:extLst>
              <a:ext uri="{FF2B5EF4-FFF2-40B4-BE49-F238E27FC236}">
                <a16:creationId xmlns:a16="http://schemas.microsoft.com/office/drawing/2014/main" id="{AE3C501D-5C0C-497A-BDF9-E6A9599F8A7C}"/>
              </a:ext>
            </a:extLst>
          </p:cNvPr>
          <p:cNvSpPr/>
          <p:nvPr/>
        </p:nvSpPr>
        <p:spPr>
          <a:xfrm>
            <a:off x="383463" y="3778845"/>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2" name="四角形: メモ 31">
            <a:extLst>
              <a:ext uri="{FF2B5EF4-FFF2-40B4-BE49-F238E27FC236}">
                <a16:creationId xmlns:a16="http://schemas.microsoft.com/office/drawing/2014/main" id="{8BAB387E-BE43-4B9C-BD3C-3107AE43EF99}"/>
              </a:ext>
            </a:extLst>
          </p:cNvPr>
          <p:cNvSpPr/>
          <p:nvPr/>
        </p:nvSpPr>
        <p:spPr>
          <a:xfrm>
            <a:off x="356139" y="3761099"/>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3" name="四角形: メモ 32">
            <a:extLst>
              <a:ext uri="{FF2B5EF4-FFF2-40B4-BE49-F238E27FC236}">
                <a16:creationId xmlns:a16="http://schemas.microsoft.com/office/drawing/2014/main" id="{23BD5789-15F2-4B7C-AE48-5C543766777F}"/>
              </a:ext>
            </a:extLst>
          </p:cNvPr>
          <p:cNvSpPr/>
          <p:nvPr/>
        </p:nvSpPr>
        <p:spPr>
          <a:xfrm>
            <a:off x="327041" y="374421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4" name="四角形: メモ 33">
            <a:extLst>
              <a:ext uri="{FF2B5EF4-FFF2-40B4-BE49-F238E27FC236}">
                <a16:creationId xmlns:a16="http://schemas.microsoft.com/office/drawing/2014/main" id="{59F6EFE1-1168-4F96-ACEF-B5E587D51B69}"/>
              </a:ext>
            </a:extLst>
          </p:cNvPr>
          <p:cNvSpPr/>
          <p:nvPr/>
        </p:nvSpPr>
        <p:spPr>
          <a:xfrm>
            <a:off x="297942" y="3722336"/>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5" name="四角形: メモ 34">
            <a:extLst>
              <a:ext uri="{FF2B5EF4-FFF2-40B4-BE49-F238E27FC236}">
                <a16:creationId xmlns:a16="http://schemas.microsoft.com/office/drawing/2014/main" id="{47D5236F-B87D-4114-B4DF-5D0DD205675E}"/>
              </a:ext>
            </a:extLst>
          </p:cNvPr>
          <p:cNvSpPr/>
          <p:nvPr/>
        </p:nvSpPr>
        <p:spPr>
          <a:xfrm>
            <a:off x="1358612" y="3946364"/>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6" name="四角形: メモ 35">
            <a:extLst>
              <a:ext uri="{FF2B5EF4-FFF2-40B4-BE49-F238E27FC236}">
                <a16:creationId xmlns:a16="http://schemas.microsoft.com/office/drawing/2014/main" id="{6D259449-1403-4DAD-BDE8-36FA3E5E72CC}"/>
              </a:ext>
            </a:extLst>
          </p:cNvPr>
          <p:cNvSpPr/>
          <p:nvPr/>
        </p:nvSpPr>
        <p:spPr>
          <a:xfrm>
            <a:off x="1336087" y="3930967"/>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7" name="四角形: メモ 36">
            <a:extLst>
              <a:ext uri="{FF2B5EF4-FFF2-40B4-BE49-F238E27FC236}">
                <a16:creationId xmlns:a16="http://schemas.microsoft.com/office/drawing/2014/main" id="{F1C503C6-61F3-41CF-B12A-459EB1E43C25}"/>
              </a:ext>
            </a:extLst>
          </p:cNvPr>
          <p:cNvSpPr/>
          <p:nvPr/>
        </p:nvSpPr>
        <p:spPr>
          <a:xfrm>
            <a:off x="1308763" y="391322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8" name="四角形: メモ 37">
            <a:extLst>
              <a:ext uri="{FF2B5EF4-FFF2-40B4-BE49-F238E27FC236}">
                <a16:creationId xmlns:a16="http://schemas.microsoft.com/office/drawing/2014/main" id="{DD639FFB-86EB-4C42-9E06-C8C41E29C78F}"/>
              </a:ext>
            </a:extLst>
          </p:cNvPr>
          <p:cNvSpPr/>
          <p:nvPr/>
        </p:nvSpPr>
        <p:spPr>
          <a:xfrm>
            <a:off x="1279664" y="389633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39" name="四角形: メモ 38">
            <a:extLst>
              <a:ext uri="{FF2B5EF4-FFF2-40B4-BE49-F238E27FC236}">
                <a16:creationId xmlns:a16="http://schemas.microsoft.com/office/drawing/2014/main" id="{404B03CB-9F0E-4F4A-AC25-A5FB1850171F}"/>
              </a:ext>
            </a:extLst>
          </p:cNvPr>
          <p:cNvSpPr/>
          <p:nvPr/>
        </p:nvSpPr>
        <p:spPr>
          <a:xfrm>
            <a:off x="1250566" y="3874458"/>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0" name="四角形: メモ 39">
            <a:extLst>
              <a:ext uri="{FF2B5EF4-FFF2-40B4-BE49-F238E27FC236}">
                <a16:creationId xmlns:a16="http://schemas.microsoft.com/office/drawing/2014/main" id="{BCE88AC5-7299-4CDA-9FAA-F78B650482B3}"/>
              </a:ext>
            </a:extLst>
          </p:cNvPr>
          <p:cNvSpPr/>
          <p:nvPr/>
        </p:nvSpPr>
        <p:spPr>
          <a:xfrm>
            <a:off x="1225138" y="3851392"/>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1" name="四角形: メモ 40">
            <a:extLst>
              <a:ext uri="{FF2B5EF4-FFF2-40B4-BE49-F238E27FC236}">
                <a16:creationId xmlns:a16="http://schemas.microsoft.com/office/drawing/2014/main" id="{2996BBF6-E3B8-4FA0-94B4-151B523F8D49}"/>
              </a:ext>
            </a:extLst>
          </p:cNvPr>
          <p:cNvSpPr/>
          <p:nvPr/>
        </p:nvSpPr>
        <p:spPr>
          <a:xfrm>
            <a:off x="1202613" y="3835995"/>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2" name="四角形: メモ 41">
            <a:extLst>
              <a:ext uri="{FF2B5EF4-FFF2-40B4-BE49-F238E27FC236}">
                <a16:creationId xmlns:a16="http://schemas.microsoft.com/office/drawing/2014/main" id="{FD592E20-75B5-4B57-AE0E-F7F3D4E18E2C}"/>
              </a:ext>
            </a:extLst>
          </p:cNvPr>
          <p:cNvSpPr/>
          <p:nvPr/>
        </p:nvSpPr>
        <p:spPr>
          <a:xfrm>
            <a:off x="1175289" y="3818249"/>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3" name="四角形: メモ 42">
            <a:extLst>
              <a:ext uri="{FF2B5EF4-FFF2-40B4-BE49-F238E27FC236}">
                <a16:creationId xmlns:a16="http://schemas.microsoft.com/office/drawing/2014/main" id="{E4AF012A-1F1F-4D16-9508-33469FC2414F}"/>
              </a:ext>
            </a:extLst>
          </p:cNvPr>
          <p:cNvSpPr/>
          <p:nvPr/>
        </p:nvSpPr>
        <p:spPr>
          <a:xfrm>
            <a:off x="1146191" y="3801360"/>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4" name="四角形: メモ 43">
            <a:extLst>
              <a:ext uri="{FF2B5EF4-FFF2-40B4-BE49-F238E27FC236}">
                <a16:creationId xmlns:a16="http://schemas.microsoft.com/office/drawing/2014/main" id="{9F07B8F8-6B16-4334-8D78-D97123D64ACB}"/>
              </a:ext>
            </a:extLst>
          </p:cNvPr>
          <p:cNvSpPr/>
          <p:nvPr/>
        </p:nvSpPr>
        <p:spPr>
          <a:xfrm>
            <a:off x="1117092" y="3779486"/>
            <a:ext cx="483039" cy="511323"/>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800" dirty="0">
              <a:solidFill>
                <a:schemeClr val="tx1">
                  <a:lumMod val="50000"/>
                </a:schemeClr>
              </a:solidFill>
              <a:latin typeface="+mj-ea"/>
              <a:ea typeface="+mj-ea"/>
            </a:endParaRPr>
          </a:p>
        </p:txBody>
      </p:sp>
      <p:sp>
        <p:nvSpPr>
          <p:cNvPr id="45" name="テキスト ボックス 44">
            <a:extLst>
              <a:ext uri="{FF2B5EF4-FFF2-40B4-BE49-F238E27FC236}">
                <a16:creationId xmlns:a16="http://schemas.microsoft.com/office/drawing/2014/main" id="{9B38CA03-1B62-4824-8BA7-BF7D4DC9376C}"/>
              </a:ext>
            </a:extLst>
          </p:cNvPr>
          <p:cNvSpPr txBox="1"/>
          <p:nvPr/>
        </p:nvSpPr>
        <p:spPr>
          <a:xfrm>
            <a:off x="2433695" y="4202026"/>
            <a:ext cx="5637545" cy="507831"/>
          </a:xfrm>
          <a:prstGeom prst="rect">
            <a:avLst/>
          </a:prstGeom>
          <a:noFill/>
        </p:spPr>
        <p:txBody>
          <a:bodyPr wrap="square" rtlCol="0">
            <a:spAutoFit/>
          </a:bodyPr>
          <a:lstStyle/>
          <a:p>
            <a:r>
              <a:rPr lang="ja-JP" altLang="en-US" sz="1350" b="1" dirty="0">
                <a:solidFill>
                  <a:srgbClr val="FF0000"/>
                </a:solidFill>
              </a:rPr>
              <a:t>並べていただいたものは、「こうあってほしい」という要望</a:t>
            </a:r>
            <a:endParaRPr lang="en-US" altLang="ja-JP" sz="1350" b="1" dirty="0">
              <a:solidFill>
                <a:srgbClr val="FF0000"/>
              </a:solidFill>
            </a:endParaRPr>
          </a:p>
          <a:p>
            <a:r>
              <a:rPr lang="ja-JP" altLang="en-US" sz="1350" b="1" dirty="0">
                <a:solidFill>
                  <a:srgbClr val="FF0000"/>
                </a:solidFill>
              </a:rPr>
              <a:t>でも、現実は、そううまくはいきません・・・</a:t>
            </a:r>
          </a:p>
        </p:txBody>
      </p:sp>
      <p:sp>
        <p:nvSpPr>
          <p:cNvPr id="46" name="テキスト ボックス 45">
            <a:extLst>
              <a:ext uri="{FF2B5EF4-FFF2-40B4-BE49-F238E27FC236}">
                <a16:creationId xmlns:a16="http://schemas.microsoft.com/office/drawing/2014/main" id="{DCEF8D36-C9BB-4D74-92D1-2CA460C82A11}"/>
              </a:ext>
            </a:extLst>
          </p:cNvPr>
          <p:cNvSpPr txBox="1"/>
          <p:nvPr/>
        </p:nvSpPr>
        <p:spPr>
          <a:xfrm>
            <a:off x="679010" y="1640673"/>
            <a:ext cx="8274919" cy="1938992"/>
          </a:xfrm>
          <a:prstGeom prst="rect">
            <a:avLst/>
          </a:prstGeom>
          <a:solidFill>
            <a:schemeClr val="accent1">
              <a:alpha val="80000"/>
            </a:schemeClr>
          </a:solidFill>
        </p:spPr>
        <p:txBody>
          <a:bodyPr wrap="square" rtlCol="0">
            <a:spAutoFit/>
          </a:bodyPr>
          <a:lstStyle/>
          <a:p>
            <a:r>
              <a:rPr lang="ja-JP" altLang="en-US" sz="2400" b="1" dirty="0">
                <a:solidFill>
                  <a:schemeClr val="bg1"/>
                </a:solidFill>
              </a:rPr>
              <a:t>それを実現するためには、どうしたらいいでしょう？</a:t>
            </a:r>
            <a:endParaRPr lang="en-US" altLang="ja-JP" sz="2400" b="1" dirty="0">
              <a:solidFill>
                <a:schemeClr val="bg1"/>
              </a:solidFill>
            </a:endParaRPr>
          </a:p>
          <a:p>
            <a:r>
              <a:rPr lang="ja-JP" altLang="en-US" sz="2400" b="1" dirty="0">
                <a:solidFill>
                  <a:schemeClr val="bg1"/>
                </a:solidFill>
              </a:rPr>
              <a:t>みなさんは災害時、何を行う必要があるでしょうか。</a:t>
            </a:r>
            <a:endParaRPr lang="en-US" altLang="ja-JP" sz="2400" b="1" dirty="0">
              <a:solidFill>
                <a:schemeClr val="bg1"/>
              </a:solidFill>
            </a:endParaRPr>
          </a:p>
          <a:p>
            <a:r>
              <a:rPr lang="ja-JP" altLang="en-US" sz="2400" b="1" dirty="0">
                <a:solidFill>
                  <a:schemeClr val="bg1"/>
                </a:solidFill>
              </a:rPr>
              <a:t>また「そのとき」の対応だけでなく、事前にしておくべきこともあるはず。</a:t>
            </a:r>
            <a:endParaRPr lang="en-US" altLang="ja-JP" sz="2400" b="1" dirty="0">
              <a:solidFill>
                <a:schemeClr val="bg1"/>
              </a:solidFill>
            </a:endParaRPr>
          </a:p>
          <a:p>
            <a:r>
              <a:rPr lang="ja-JP" altLang="en-US" sz="2400" b="1" dirty="0">
                <a:solidFill>
                  <a:schemeClr val="bg1"/>
                </a:solidFill>
              </a:rPr>
              <a:t>今後行うべき取り組みについて、少し考えてみましょう。</a:t>
            </a:r>
          </a:p>
        </p:txBody>
      </p:sp>
      <p:sp>
        <p:nvSpPr>
          <p:cNvPr id="2" name="テキスト ボックス 1">
            <a:extLst>
              <a:ext uri="{FF2B5EF4-FFF2-40B4-BE49-F238E27FC236}">
                <a16:creationId xmlns:a16="http://schemas.microsoft.com/office/drawing/2014/main" id="{EC166D17-44A3-46AF-9458-A30F996F76BD}"/>
              </a:ext>
            </a:extLst>
          </p:cNvPr>
          <p:cNvSpPr txBox="1"/>
          <p:nvPr/>
        </p:nvSpPr>
        <p:spPr>
          <a:xfrm>
            <a:off x="3192725" y="4802322"/>
            <a:ext cx="5159023" cy="307777"/>
          </a:xfrm>
          <a:prstGeom prst="rect">
            <a:avLst/>
          </a:prstGeom>
          <a:noFill/>
        </p:spPr>
        <p:txBody>
          <a:bodyPr wrap="square" rtlCol="0">
            <a:spAutoFit/>
          </a:bodyPr>
          <a:lstStyle/>
          <a:p>
            <a:r>
              <a:rPr lang="ja-JP" altLang="en-US" sz="1400" b="1" dirty="0">
                <a:solidFill>
                  <a:schemeClr val="tx1"/>
                </a:solidFill>
              </a:rPr>
              <a:t>検討したタイムラインは、現状の体制で実現できる計画か？</a:t>
            </a:r>
          </a:p>
        </p:txBody>
      </p:sp>
      <p:sp>
        <p:nvSpPr>
          <p:cNvPr id="3" name="テキスト ボックス 2">
            <a:extLst>
              <a:ext uri="{FF2B5EF4-FFF2-40B4-BE49-F238E27FC236}">
                <a16:creationId xmlns:a16="http://schemas.microsoft.com/office/drawing/2014/main" id="{7F3D34A2-5321-4EAF-84BC-A09C375D13D9}"/>
              </a:ext>
            </a:extLst>
          </p:cNvPr>
          <p:cNvSpPr txBox="1"/>
          <p:nvPr/>
        </p:nvSpPr>
        <p:spPr>
          <a:xfrm>
            <a:off x="230207" y="4802217"/>
            <a:ext cx="2237207" cy="307777"/>
          </a:xfrm>
          <a:prstGeom prst="rect">
            <a:avLst/>
          </a:prstGeom>
          <a:noFill/>
        </p:spPr>
        <p:txBody>
          <a:bodyPr wrap="square" rtlCol="0">
            <a:spAutoFit/>
          </a:bodyPr>
          <a:lstStyle/>
          <a:p>
            <a:pPr algn="ctr"/>
            <a:r>
              <a:rPr lang="ja-JP" altLang="en-US" sz="1400" b="1" dirty="0">
                <a:solidFill>
                  <a:schemeClr val="tx1"/>
                </a:solidFill>
              </a:rPr>
              <a:t>発災前にできることは？</a:t>
            </a:r>
          </a:p>
        </p:txBody>
      </p:sp>
    </p:spTree>
    <p:extLst>
      <p:ext uri="{BB962C8B-B14F-4D97-AF65-F5344CB8AC3E}">
        <p14:creationId xmlns:p14="http://schemas.microsoft.com/office/powerpoint/2010/main" val="331169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D966"/>
            </a:gs>
            <a:gs pos="100000">
              <a:srgbClr val="FF9900"/>
            </a:gs>
          </a:gsLst>
          <a:path path="circle">
            <a:fillToRect l="50000" t="50000" r="50000" b="50000"/>
          </a:path>
          <a:tileRect/>
        </a:gradFill>
        <a:effectLst/>
      </p:bgPr>
    </p:bg>
    <p:spTree>
      <p:nvGrpSpPr>
        <p:cNvPr id="1" name="Shape 396"/>
        <p:cNvGrpSpPr/>
        <p:nvPr/>
      </p:nvGrpSpPr>
      <p:grpSpPr>
        <a:xfrm>
          <a:off x="0" y="0"/>
          <a:ext cx="0" cy="0"/>
          <a:chOff x="0" y="0"/>
          <a:chExt cx="0" cy="0"/>
        </a:xfrm>
      </p:grpSpPr>
      <p:sp>
        <p:nvSpPr>
          <p:cNvPr id="412" name="Google Shape;412;p4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sp>
        <p:nvSpPr>
          <p:cNvPr id="18" name="Google Shape;77;p15"/>
          <p:cNvSpPr txBox="1">
            <a:spLocks/>
          </p:cNvSpPr>
          <p:nvPr/>
        </p:nvSpPr>
        <p:spPr>
          <a:xfrm>
            <a:off x="1020376" y="525093"/>
            <a:ext cx="7110249" cy="4093314"/>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68300" algn="l" rtl="0">
              <a:lnSpc>
                <a:spcPct val="115000"/>
              </a:lnSpc>
              <a:spcBef>
                <a:spcPts val="6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1pPr>
            <a:lvl2pPr marL="914400" marR="0" lvl="1" indent="-368300" algn="l" rtl="0">
              <a:lnSpc>
                <a:spcPct val="115000"/>
              </a:lnSpc>
              <a:spcBef>
                <a:spcPts val="10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2pPr>
            <a:lvl3pPr marL="1371600" marR="0" lvl="2" indent="-368300" algn="l" rtl="0">
              <a:lnSpc>
                <a:spcPct val="115000"/>
              </a:lnSpc>
              <a:spcBef>
                <a:spcPts val="1000"/>
              </a:spcBef>
              <a:spcAft>
                <a:spcPts val="0"/>
              </a:spcAft>
              <a:buClr>
                <a:schemeClr val="dk2"/>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3pPr>
            <a:lvl4pPr marL="1828800" marR="0" lvl="3"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4pPr>
            <a:lvl5pPr marL="2286000" marR="0" lvl="4"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5pPr>
            <a:lvl6pPr marL="2743200" marR="0" lvl="5"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6pPr>
            <a:lvl7pPr marL="3200400" marR="0" lvl="6"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7pPr>
            <a:lvl8pPr marL="3657600" marR="0" lvl="7" indent="-368300" algn="l" rtl="0">
              <a:lnSpc>
                <a:spcPct val="115000"/>
              </a:lnSpc>
              <a:spcBef>
                <a:spcPts val="1000"/>
              </a:spcBef>
              <a:spcAft>
                <a:spcPts val="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8pPr>
            <a:lvl9pPr marL="4114800" marR="0" lvl="8" indent="-368300" algn="l" rtl="0">
              <a:lnSpc>
                <a:spcPct val="115000"/>
              </a:lnSpc>
              <a:spcBef>
                <a:spcPts val="1000"/>
              </a:spcBef>
              <a:spcAft>
                <a:spcPts val="1000"/>
              </a:spcAft>
              <a:buClr>
                <a:schemeClr val="dk1"/>
              </a:buClr>
              <a:buSzPts val="2200"/>
              <a:buFont typeface="Montserrat Light"/>
              <a:buChar char="◦"/>
              <a:defRPr sz="2200" b="0" i="0" u="none" strike="noStrike" cap="none">
                <a:solidFill>
                  <a:schemeClr val="dk1"/>
                </a:solidFill>
                <a:latin typeface="Montserrat Light"/>
                <a:ea typeface="Montserrat Light"/>
                <a:cs typeface="Montserrat Light"/>
                <a:sym typeface="Montserrat Light"/>
              </a:defRPr>
            </a:lvl9pPr>
          </a:lstStyle>
          <a:p>
            <a:pPr marL="0" indent="0">
              <a:spcBef>
                <a:spcPts val="0"/>
              </a:spcBef>
              <a:buFont typeface="Montserrat Light"/>
              <a:buNone/>
            </a:pPr>
            <a:r>
              <a:rPr lang="ja-JP" altLang="en-US" sz="1800" b="1" dirty="0">
                <a:solidFill>
                  <a:srgbClr val="002060"/>
                </a:solidFill>
                <a:latin typeface="+mj-ea"/>
                <a:ea typeface="+mj-ea"/>
              </a:rPr>
              <a:t>行政は、市民の「暮らす」を日頃から支えています。</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ただ、平常時にはあたりまえにできることでも</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災害が起きたときには、あたりまえにできない環境になります。</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そのとき、職員は、市民の「暮らす」を取り戻すため、</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逆境に負けず、業務にあたらなければなりません。</a:t>
            </a:r>
            <a:endParaRPr lang="en-US" altLang="ja-JP" sz="1800" b="1" dirty="0">
              <a:solidFill>
                <a:srgbClr val="002060"/>
              </a:solidFill>
              <a:latin typeface="+mj-ea"/>
              <a:ea typeface="+mj-ea"/>
            </a:endParaRPr>
          </a:p>
          <a:p>
            <a:pPr marL="0" indent="0">
              <a:spcBef>
                <a:spcPts val="0"/>
              </a:spcBef>
              <a:buFont typeface="Montserrat Light"/>
              <a:buNone/>
            </a:pPr>
            <a:endParaRPr lang="en-US" altLang="ja-JP" sz="11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次のステップでは、それら支援、対策を既存の組織にあてはめて</a:t>
            </a:r>
            <a:endParaRPr lang="en-US" altLang="ja-JP" sz="1800" b="1" dirty="0">
              <a:solidFill>
                <a:srgbClr val="002060"/>
              </a:solidFill>
              <a:latin typeface="+mj-ea"/>
              <a:ea typeface="+mj-ea"/>
            </a:endParaRPr>
          </a:p>
          <a:p>
            <a:pPr marL="0" indent="0">
              <a:spcBef>
                <a:spcPts val="0"/>
              </a:spcBef>
              <a:buFont typeface="Montserrat Light"/>
              <a:buNone/>
            </a:pPr>
            <a:r>
              <a:rPr lang="ja-JP" altLang="en-US" sz="1800" b="1" dirty="0">
                <a:solidFill>
                  <a:srgbClr val="002060"/>
                </a:solidFill>
                <a:latin typeface="+mj-ea"/>
                <a:ea typeface="+mj-ea"/>
              </a:rPr>
              <a:t>考えてみます。</a:t>
            </a:r>
            <a:endParaRPr lang="en-US" altLang="ja-JP" sz="1800" b="1" dirty="0">
              <a:solidFill>
                <a:srgbClr val="002060"/>
              </a:solidFill>
              <a:latin typeface="+mj-ea"/>
              <a:ea typeface="+mj-ea"/>
            </a:endParaRPr>
          </a:p>
          <a:p>
            <a:pPr marL="0" indent="0">
              <a:spcBef>
                <a:spcPts val="0"/>
              </a:spcBef>
              <a:buNone/>
            </a:pPr>
            <a:r>
              <a:rPr lang="ja-JP" altLang="en-US" sz="1800" b="1" dirty="0">
                <a:solidFill>
                  <a:srgbClr val="002060"/>
                </a:solidFill>
                <a:latin typeface="+mj-ea"/>
                <a:ea typeface="+mj-ea"/>
              </a:rPr>
              <a:t>例えば、自宅を失った人には、住居の確保の問題が浮かび上がってきますから、その視点で、再建はどのようなステップを踏んで進んでいくものなのか、その過程で行政の支援にはどのようなものがあり、それは適切なものとなっているか（タイミングや支援の内容など）について考えていくことが必要です。</a:t>
            </a:r>
            <a:endParaRPr lang="en-US" altLang="ja-JP" sz="1800" b="1" dirty="0">
              <a:solidFill>
                <a:srgbClr val="002060"/>
              </a:solidFill>
              <a:latin typeface="+mj-ea"/>
              <a:ea typeface="+mj-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solidFill>
                  <a:srgbClr val="002060"/>
                </a:solidFill>
                <a:latin typeface="+mj-ea"/>
                <a:ea typeface="+mj-ea"/>
              </a:rPr>
              <a:t>おつかれさまでした！</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en-US" altLang="ja-JP" sz="2400" dirty="0">
                <a:solidFill>
                  <a:srgbClr val="002060"/>
                </a:solidFill>
              </a:rPr>
              <a:t/>
            </a:r>
            <a:br>
              <a:rPr lang="en-US" altLang="ja-JP" sz="2400" dirty="0">
                <a:solidFill>
                  <a:srgbClr val="002060"/>
                </a:solidFill>
              </a:rPr>
            </a:br>
            <a:r>
              <a:rPr lang="ja-JP" altLang="en-US" sz="2400" dirty="0">
                <a:solidFill>
                  <a:srgbClr val="002060"/>
                </a:solidFill>
              </a:rPr>
              <a:t>いかがでしたか？</a:t>
            </a:r>
            <a:r>
              <a:rPr lang="en-US" altLang="ja-JP" sz="2400" dirty="0">
                <a:solidFill>
                  <a:srgbClr val="002060"/>
                </a:solidFill>
              </a:rPr>
              <a:t/>
            </a:r>
            <a:br>
              <a:rPr lang="en-US" altLang="ja-JP" sz="2400" dirty="0">
                <a:solidFill>
                  <a:srgbClr val="002060"/>
                </a:solidFill>
              </a:rPr>
            </a:br>
            <a:r>
              <a:rPr lang="en-US" altLang="ja-JP" sz="2400" dirty="0">
                <a:solidFill>
                  <a:srgbClr val="002060"/>
                </a:solidFill>
              </a:rPr>
              <a:t/>
            </a:r>
            <a:br>
              <a:rPr lang="en-US" altLang="ja-JP" sz="2400" dirty="0">
                <a:solidFill>
                  <a:srgbClr val="002060"/>
                </a:solidFill>
              </a:rPr>
            </a:br>
            <a:r>
              <a:rPr lang="ja-JP" altLang="en-US" sz="2400" dirty="0">
                <a:solidFill>
                  <a:srgbClr val="002060"/>
                </a:solidFill>
              </a:rPr>
              <a:t>振り返ってみましょう。</a:t>
            </a:r>
            <a:r>
              <a:rPr lang="en-US" altLang="ja-JP" sz="2400" dirty="0">
                <a:solidFill>
                  <a:srgbClr val="002060"/>
                </a:solidFill>
              </a:rPr>
              <a:t/>
            </a:r>
            <a:br>
              <a:rPr lang="en-US" altLang="ja-JP" sz="2400" dirty="0">
                <a:solidFill>
                  <a:srgbClr val="002060"/>
                </a:solidFill>
              </a:rPr>
            </a:br>
            <a:endParaRPr sz="2400" dirty="0">
              <a:solidFill>
                <a:srgbClr val="002060"/>
              </a:solidFill>
              <a:latin typeface="+mj-ea"/>
              <a:ea typeface="+mj-ea"/>
            </a:endParaRPr>
          </a:p>
        </p:txBody>
      </p:sp>
    </p:spTree>
    <p:extLst>
      <p:ext uri="{BB962C8B-B14F-4D97-AF65-F5344CB8AC3E}">
        <p14:creationId xmlns:p14="http://schemas.microsoft.com/office/powerpoint/2010/main" val="3722883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2302050" y="1223200"/>
            <a:ext cx="4539900" cy="26970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solidFill>
                  <a:srgbClr val="002060"/>
                </a:solidFill>
                <a:latin typeface="+mj-ea"/>
                <a:ea typeface="+mj-ea"/>
              </a:rPr>
              <a:t>「住む」ってどういうこと？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「暮らす」ってどんなこと？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そんなことをみなさんと</a:t>
            </a:r>
            <a:r>
              <a:rPr lang="en-US" altLang="ja-JP" sz="2400" dirty="0">
                <a:solidFill>
                  <a:srgbClr val="002060"/>
                </a:solidFill>
                <a:latin typeface="+mj-ea"/>
                <a:ea typeface="+mj-ea"/>
              </a:rPr>
              <a:t/>
            </a:r>
            <a:br>
              <a:rPr lang="en-US" altLang="ja-JP" sz="2400" dirty="0">
                <a:solidFill>
                  <a:srgbClr val="002060"/>
                </a:solidFill>
                <a:latin typeface="+mj-ea"/>
                <a:ea typeface="+mj-ea"/>
              </a:rPr>
            </a:br>
            <a:r>
              <a:rPr lang="ja-JP" altLang="en-US" sz="2400" dirty="0">
                <a:solidFill>
                  <a:srgbClr val="002060"/>
                </a:solidFill>
                <a:latin typeface="+mj-ea"/>
                <a:ea typeface="+mj-ea"/>
              </a:rPr>
              <a:t>考えてみたいと思っています</a:t>
            </a:r>
            <a:endParaRPr sz="2400" dirty="0">
              <a:solidFill>
                <a:srgbClr val="002060"/>
              </a:solidFill>
              <a:latin typeface="+mj-ea"/>
              <a:ea typeface="+mj-ea"/>
            </a:endParaRPr>
          </a:p>
        </p:txBody>
      </p:sp>
    </p:spTree>
    <p:extLst>
      <p:ext uri="{BB962C8B-B14F-4D97-AF65-F5344CB8AC3E}">
        <p14:creationId xmlns:p14="http://schemas.microsoft.com/office/powerpoint/2010/main" val="3370452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46E180"/>
            </a:gs>
            <a:gs pos="100000">
              <a:srgbClr val="B8DF32"/>
            </a:gs>
          </a:gsLst>
          <a:lin ang="5400012" scaled="0"/>
        </a:gradFill>
        <a:effectLst/>
      </p:bgPr>
    </p:bg>
    <p:spTree>
      <p:nvGrpSpPr>
        <p:cNvPr id="1" name="Shape 75"/>
        <p:cNvGrpSpPr/>
        <p:nvPr/>
      </p:nvGrpSpPr>
      <p:grpSpPr>
        <a:xfrm>
          <a:off x="0" y="0"/>
          <a:ext cx="0" cy="0"/>
          <a:chOff x="0" y="0"/>
          <a:chExt cx="0" cy="0"/>
        </a:xfrm>
      </p:grpSpPr>
      <p:sp>
        <p:nvSpPr>
          <p:cNvPr id="76" name="Google Shape;76;p15"/>
          <p:cNvSpPr txBox="1">
            <a:spLocks noGrp="1"/>
          </p:cNvSpPr>
          <p:nvPr>
            <p:ph type="ctrTitle" idx="4294967295"/>
          </p:nvPr>
        </p:nvSpPr>
        <p:spPr>
          <a:xfrm>
            <a:off x="723300" y="1293863"/>
            <a:ext cx="7697400" cy="698577"/>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latin typeface="+mj-ea"/>
                <a:ea typeface="+mj-ea"/>
              </a:rPr>
              <a:t>このワークショップの「ねらい」</a:t>
            </a:r>
            <a:endParaRPr sz="2400" dirty="0">
              <a:latin typeface="+mj-ea"/>
              <a:ea typeface="+mj-ea"/>
            </a:endParaRPr>
          </a:p>
        </p:txBody>
      </p:sp>
      <p:sp>
        <p:nvSpPr>
          <p:cNvPr id="77" name="Google Shape;77;p15"/>
          <p:cNvSpPr txBox="1">
            <a:spLocks noGrp="1"/>
          </p:cNvSpPr>
          <p:nvPr>
            <p:ph type="subTitle" idx="4294967295"/>
          </p:nvPr>
        </p:nvSpPr>
        <p:spPr>
          <a:xfrm>
            <a:off x="723300" y="1966661"/>
            <a:ext cx="7697400" cy="2132373"/>
          </a:xfrm>
          <a:prstGeom prst="rect">
            <a:avLst/>
          </a:prstGeom>
        </p:spPr>
        <p:txBody>
          <a:bodyPr spcFirstLastPara="1" wrap="square" lIns="0" tIns="0" rIns="0" bIns="0" anchor="t" anchorCtr="0">
            <a:noAutofit/>
          </a:bodyPr>
          <a:lstStyle/>
          <a:p>
            <a:pPr marL="342900" lvl="0" indent="-342900" rtl="0">
              <a:spcBef>
                <a:spcPts val="0"/>
              </a:spcBef>
              <a:spcAft>
                <a:spcPts val="0"/>
              </a:spcAft>
              <a:buFontTx/>
              <a:buChar char="-"/>
            </a:pPr>
            <a:r>
              <a:rPr lang="ja-JP" altLang="en-US" sz="2000" dirty="0">
                <a:solidFill>
                  <a:schemeClr val="bg1"/>
                </a:solidFill>
                <a:latin typeface="+mj-ea"/>
                <a:ea typeface="+mj-ea"/>
              </a:rPr>
              <a:t>庁内の「連携」を醸成するファーストステップとなる研修</a:t>
            </a:r>
            <a:endParaRPr lang="en-US" altLang="ja-JP" sz="2000" dirty="0">
              <a:solidFill>
                <a:schemeClr val="bg1"/>
              </a:solidFill>
              <a:latin typeface="+mj-ea"/>
              <a:ea typeface="+mj-ea"/>
            </a:endParaRPr>
          </a:p>
          <a:p>
            <a:pPr marL="342900" indent="-342900">
              <a:spcBef>
                <a:spcPts val="0"/>
              </a:spcBef>
              <a:buFontTx/>
              <a:buChar char="-"/>
            </a:pPr>
            <a:r>
              <a:rPr lang="ja-JP" altLang="en-US" sz="2000" dirty="0">
                <a:solidFill>
                  <a:schemeClr val="bg1"/>
                </a:solidFill>
                <a:latin typeface="+mj-ea"/>
                <a:ea typeface="+mj-ea"/>
              </a:rPr>
              <a:t>特別な道具を必要とせず、誰もができるもの</a:t>
            </a:r>
            <a:endParaRPr lang="en-US" altLang="ja-JP" sz="2000" dirty="0">
              <a:solidFill>
                <a:schemeClr val="bg1"/>
              </a:solidFill>
              <a:latin typeface="+mj-ea"/>
              <a:ea typeface="+mj-ea"/>
            </a:endParaRPr>
          </a:p>
          <a:p>
            <a:pPr marL="0" lvl="0" indent="0" rtl="0">
              <a:spcBef>
                <a:spcPts val="0"/>
              </a:spcBef>
              <a:spcAft>
                <a:spcPts val="0"/>
              </a:spcAft>
              <a:buNone/>
            </a:pPr>
            <a:endParaRPr lang="en-US" altLang="ja-JP" sz="2000" dirty="0">
              <a:solidFill>
                <a:schemeClr val="bg1"/>
              </a:solidFill>
              <a:latin typeface="+mj-ea"/>
              <a:ea typeface="+mj-ea"/>
            </a:endParaRPr>
          </a:p>
          <a:p>
            <a:pPr marL="0" lvl="0" indent="0" rtl="0">
              <a:spcBef>
                <a:spcPts val="0"/>
              </a:spcBef>
              <a:spcAft>
                <a:spcPts val="0"/>
              </a:spcAft>
              <a:buNone/>
            </a:pPr>
            <a:r>
              <a:rPr lang="en-US" altLang="ja-JP" sz="2000" dirty="0">
                <a:solidFill>
                  <a:schemeClr val="bg1"/>
                </a:solidFill>
                <a:latin typeface="+mj-ea"/>
                <a:ea typeface="+mj-ea"/>
              </a:rPr>
              <a:t>- </a:t>
            </a:r>
            <a:r>
              <a:rPr lang="ja-JP" altLang="en-US" sz="2000" dirty="0">
                <a:solidFill>
                  <a:schemeClr val="bg1"/>
                </a:solidFill>
                <a:latin typeface="+mj-ea"/>
                <a:ea typeface="+mj-ea"/>
              </a:rPr>
              <a:t>今の災害対応に穴はないのか、本当にニーズに即したものとなっているのかも考えるきっかけを持ちたい</a:t>
            </a:r>
            <a:endParaRPr sz="2000" dirty="0">
              <a:solidFill>
                <a:schemeClr val="bg1"/>
              </a:solidFill>
              <a:latin typeface="+mj-ea"/>
              <a:ea typeface="+mj-ea"/>
            </a:endParaRPr>
          </a:p>
        </p:txBody>
      </p:sp>
      <p:pic>
        <p:nvPicPr>
          <p:cNvPr id="78" name="Google Shape;78;p15" descr="photo-1434030216411-0b793f4b4173.jpg"/>
          <p:cNvPicPr preferRelativeResize="0"/>
          <p:nvPr/>
        </p:nvPicPr>
        <p:blipFill>
          <a:blip r:embed="rId3">
            <a:alphaModFix/>
          </a:blip>
          <a:stretch>
            <a:fillRect/>
          </a:stretch>
        </p:blipFill>
        <p:spPr>
          <a:xfrm>
            <a:off x="4015200" y="228600"/>
            <a:ext cx="1113600" cy="1113600"/>
          </a:xfrm>
          <a:prstGeom prst="ellipse">
            <a:avLst/>
          </a:prstGeom>
          <a:noFill/>
          <a:ln w="114300" cap="flat" cmpd="sng">
            <a:solidFill>
              <a:srgbClr val="FFFFFF"/>
            </a:solidFill>
            <a:prstDash val="solid"/>
            <a:round/>
            <a:headEnd type="none" w="sm" len="sm"/>
            <a:tailEnd type="none" w="sm" len="sm"/>
          </a:ln>
          <a:effectLst>
            <a:outerShdw blurRad="42863" dist="38100" dir="5400000" algn="bl" rotWithShape="0">
              <a:srgbClr val="000000">
                <a:alpha val="20000"/>
              </a:srgbClr>
            </a:outerShdw>
          </a:effectLst>
        </p:spPr>
      </p:pic>
      <p:sp>
        <p:nvSpPr>
          <p:cNvPr id="79" name="Google Shape;79;p1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3C78D8"/>
            </a:gs>
            <a:gs pos="100000">
              <a:srgbClr val="00FFFF"/>
            </a:gs>
          </a:gsLst>
          <a:lin ang="5400700" scaled="0"/>
        </a:gradFill>
        <a:effectLst/>
      </p:bgPr>
    </p:bg>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516659" y="1353191"/>
            <a:ext cx="2420007" cy="2437117"/>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ja-JP" altLang="en-US" sz="2000" dirty="0"/>
              <a:t>使うのは、</a:t>
            </a:r>
            <a:r>
              <a:rPr lang="en-US" altLang="ja-JP" sz="2000" dirty="0"/>
              <a:t/>
            </a:r>
            <a:br>
              <a:rPr lang="en-US" altLang="ja-JP" sz="2000" dirty="0"/>
            </a:br>
            <a:r>
              <a:rPr lang="ja-JP" altLang="en-US" sz="2000" dirty="0"/>
              <a:t>「マンダラチャート」</a:t>
            </a:r>
            <a:r>
              <a:rPr lang="en-US" altLang="ja-JP" sz="2000" dirty="0"/>
              <a:t/>
            </a:r>
            <a:br>
              <a:rPr lang="en-US" altLang="ja-JP" sz="2000" dirty="0"/>
            </a:br>
            <a:r>
              <a:rPr lang="ja-JP" altLang="en-US" sz="2000" dirty="0"/>
              <a:t>（模造紙に書けばよし）</a:t>
            </a:r>
            <a:r>
              <a:rPr lang="en-US" altLang="ja-JP" sz="2000" dirty="0"/>
              <a:t/>
            </a:r>
            <a:br>
              <a:rPr lang="en-US" altLang="ja-JP" sz="2000" dirty="0"/>
            </a:br>
            <a:r>
              <a:rPr lang="en-US" altLang="ja-JP" sz="2000" dirty="0"/>
              <a:t/>
            </a:r>
            <a:br>
              <a:rPr lang="en-US" altLang="ja-JP" sz="2000" dirty="0"/>
            </a:br>
            <a:r>
              <a:rPr lang="ja-JP" altLang="en-US" sz="2000" dirty="0"/>
              <a:t>あと、集合研修でやるならポストイット、ペン</a:t>
            </a:r>
            <a:r>
              <a:rPr lang="en-US" altLang="ja-JP" sz="2000" dirty="0"/>
              <a:t/>
            </a:r>
            <a:br>
              <a:rPr lang="en-US" altLang="ja-JP" sz="2000" dirty="0"/>
            </a:br>
            <a:r>
              <a:rPr lang="ja-JP" altLang="en-US" sz="2000" dirty="0"/>
              <a:t>くらい。</a:t>
            </a:r>
            <a:endParaRPr sz="2000" dirty="0">
              <a:solidFill>
                <a:srgbClr val="FF0000"/>
              </a:solidFill>
            </a:endParaRPr>
          </a:p>
        </p:txBody>
      </p:sp>
      <p:sp>
        <p:nvSpPr>
          <p:cNvPr id="97" name="Google Shape;97;p18"/>
          <p:cNvSpPr txBox="1">
            <a:spLocks noGrp="1"/>
          </p:cNvSpPr>
          <p:nvPr>
            <p:ph type="body" idx="1"/>
          </p:nvPr>
        </p:nvSpPr>
        <p:spPr>
          <a:xfrm>
            <a:off x="3844325" y="805325"/>
            <a:ext cx="4842600" cy="3548100"/>
          </a:xfrm>
          <a:prstGeom prst="rect">
            <a:avLst/>
          </a:prstGeom>
        </p:spPr>
        <p:txBody>
          <a:bodyPr spcFirstLastPara="1" wrap="square" lIns="0" tIns="0" rIns="0" bIns="0" anchor="ctr" anchorCtr="0">
            <a:noAutofit/>
          </a:bodyPr>
          <a:lstStyle/>
          <a:p>
            <a:pPr marL="457200" lvl="0" indent="-368300" algn="l" rtl="0">
              <a:spcBef>
                <a:spcPts val="0"/>
              </a:spcBef>
              <a:spcAft>
                <a:spcPts val="0"/>
              </a:spcAft>
              <a:buSzPts val="2200"/>
              <a:buChar char="◦"/>
            </a:pPr>
            <a:r>
              <a:rPr lang="ja-JP" altLang="en-US" sz="2000" dirty="0"/>
              <a:t>大谷翔平選手が、高校生のときに作っていたやつです</a:t>
            </a:r>
            <a:endParaRPr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endParaRPr lang="en" sz="2000" dirty="0"/>
          </a:p>
          <a:p>
            <a:pPr marL="457200" lvl="0" indent="-368300" algn="l" rtl="0">
              <a:spcBef>
                <a:spcPts val="1000"/>
              </a:spcBef>
              <a:spcAft>
                <a:spcPts val="0"/>
              </a:spcAft>
              <a:buSzPts val="2200"/>
              <a:buChar char="◦"/>
            </a:pPr>
            <a:r>
              <a:rPr lang="en" sz="2000" dirty="0"/>
              <a:t> </a:t>
            </a:r>
            <a:endParaRPr sz="2000" dirty="0"/>
          </a:p>
        </p:txBody>
      </p:sp>
      <p:sp>
        <p:nvSpPr>
          <p:cNvPr id="98" name="Google Shape;98;p1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4</a:t>
            </a:fld>
            <a:endParaRPr/>
          </a:p>
        </p:txBody>
      </p:sp>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497" y="1773590"/>
            <a:ext cx="4227087" cy="317306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graphicFrame>
        <p:nvGraphicFramePr>
          <p:cNvPr id="3" name="表 2"/>
          <p:cNvGraphicFramePr>
            <a:graphicFrameLocks noGrp="1"/>
          </p:cNvGraphicFramePr>
          <p:nvPr>
            <p:extLst>
              <p:ext uri="{D42A27DB-BD31-4B8C-83A1-F6EECF244321}">
                <p14:modId xmlns:p14="http://schemas.microsoft.com/office/powerpoint/2010/main" val="1434805544"/>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0" name="右矢印 9"/>
          <p:cNvSpPr/>
          <p:nvPr/>
        </p:nvSpPr>
        <p:spPr>
          <a:xfrm>
            <a:off x="3049195" y="239463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1" name="右矢印 10"/>
          <p:cNvSpPr/>
          <p:nvPr/>
        </p:nvSpPr>
        <p:spPr>
          <a:xfrm rot="16200000">
            <a:off x="2713600" y="2051397"/>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2" name="右矢印 11"/>
          <p:cNvSpPr/>
          <p:nvPr/>
        </p:nvSpPr>
        <p:spPr>
          <a:xfrm flipH="1">
            <a:off x="2370700" y="2394630"/>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3" name="右矢印 12"/>
          <p:cNvSpPr/>
          <p:nvPr/>
        </p:nvSpPr>
        <p:spPr>
          <a:xfrm rot="5400000">
            <a:off x="2695410" y="272870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4" name="右矢印 13"/>
          <p:cNvSpPr/>
          <p:nvPr/>
        </p:nvSpPr>
        <p:spPr>
          <a:xfrm rot="2700000">
            <a:off x="2999379" y="2671178"/>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4" name="正方形/長方形 3"/>
          <p:cNvSpPr/>
          <p:nvPr/>
        </p:nvSpPr>
        <p:spPr>
          <a:xfrm>
            <a:off x="3052759" y="2024844"/>
            <a:ext cx="365267" cy="38161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rot="18900000" flipV="1">
            <a:off x="3025003" y="2118084"/>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6" name="右矢印 15"/>
          <p:cNvSpPr/>
          <p:nvPr/>
        </p:nvSpPr>
        <p:spPr>
          <a:xfrm rot="18900000" flipH="1">
            <a:off x="2396941" y="2679389"/>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17" name="右矢印 16"/>
          <p:cNvSpPr/>
          <p:nvPr/>
        </p:nvSpPr>
        <p:spPr>
          <a:xfrm rot="2700000" flipH="1" flipV="1">
            <a:off x="2421007" y="2118085"/>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1" name="正方形/長方形 30"/>
          <p:cNvSpPr/>
          <p:nvPr/>
        </p:nvSpPr>
        <p:spPr>
          <a:xfrm>
            <a:off x="3876001" y="1258004"/>
            <a:ext cx="358502" cy="38161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右矢印 26"/>
          <p:cNvSpPr/>
          <p:nvPr/>
        </p:nvSpPr>
        <p:spPr>
          <a:xfrm rot="18900000" flipV="1">
            <a:off x="3105272" y="1613207"/>
            <a:ext cx="1157876" cy="369885"/>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altLang="ja-JP" dirty="0">
                <a:solidFill>
                  <a:schemeClr val="bg1"/>
                </a:solidFill>
              </a:rPr>
              <a:t>【</a:t>
            </a:r>
            <a:r>
              <a:rPr lang="ja-JP" altLang="en-US" dirty="0">
                <a:solidFill>
                  <a:schemeClr val="bg1"/>
                </a:solidFill>
              </a:rPr>
              <a:t>作業手順</a:t>
            </a:r>
            <a:r>
              <a:rPr lang="en-US" altLang="ja-JP" dirty="0">
                <a:solidFill>
                  <a:schemeClr val="bg1"/>
                </a:solidFill>
              </a:rPr>
              <a:t>】</a:t>
            </a:r>
          </a:p>
          <a:p>
            <a:r>
              <a:rPr lang="ja-JP" altLang="en-US" dirty="0">
                <a:solidFill>
                  <a:schemeClr val="bg1"/>
                </a:solidFill>
              </a:rPr>
              <a:t>・テーマを設定し（中心のセルにそれを書き入れ）、それを構成している要素を８つ書きだします。</a:t>
            </a:r>
            <a:endParaRPr lang="en-US" altLang="ja-JP" dirty="0">
              <a:solidFill>
                <a:schemeClr val="bg1"/>
              </a:solidFill>
            </a:endParaRPr>
          </a:p>
          <a:p>
            <a:endParaRPr lang="en-US" altLang="ja-JP" dirty="0">
              <a:solidFill>
                <a:schemeClr val="bg1"/>
              </a:solidFill>
            </a:endParaRPr>
          </a:p>
          <a:p>
            <a:r>
              <a:rPr lang="ja-JP" altLang="en-US" dirty="0">
                <a:solidFill>
                  <a:schemeClr val="bg1"/>
                </a:solidFill>
              </a:rPr>
              <a:t>・で、その要素それぞれについて、さらに８つの構成要素を書きだします。</a:t>
            </a:r>
            <a:endParaRPr lang="en-US" altLang="ja-JP" dirty="0">
              <a:solidFill>
                <a:schemeClr val="bg1"/>
              </a:solidFill>
            </a:endParaRPr>
          </a:p>
          <a:p>
            <a:endParaRPr lang="en-US" altLang="ja-JP" dirty="0">
              <a:solidFill>
                <a:schemeClr val="bg1"/>
              </a:solidFill>
            </a:endParaRPr>
          </a:p>
          <a:p>
            <a:endParaRPr lang="en-US" altLang="ja-JP" dirty="0">
              <a:solidFill>
                <a:schemeClr val="bg1"/>
              </a:solidFill>
            </a:endParaRPr>
          </a:p>
          <a:p>
            <a:r>
              <a:rPr lang="ja-JP" altLang="en-US" dirty="0">
                <a:solidFill>
                  <a:schemeClr val="bg1"/>
                </a:solidFill>
              </a:rPr>
              <a:t>そうやって、対象が、どのような要素で形作られるのかを分析できるようにするのがこのチャートです。</a:t>
            </a:r>
            <a:endParaRPr lang="en-US" altLang="ja-JP" dirty="0">
              <a:solidFill>
                <a:schemeClr val="bg1"/>
              </a:solidFill>
            </a:endParaRPr>
          </a:p>
          <a:p>
            <a:endParaRPr lang="en-US" altLang="ja-JP" dirty="0">
              <a:solidFill>
                <a:schemeClr val="bg1"/>
              </a:solidFill>
            </a:endParaRPr>
          </a:p>
          <a:p>
            <a:endParaRPr lang="en-US" altLang="ja-JP" dirty="0">
              <a:solidFill>
                <a:schemeClr val="bg1"/>
              </a:solidFill>
            </a:endParaRPr>
          </a:p>
        </p:txBody>
      </p:sp>
      <p:sp>
        <p:nvSpPr>
          <p:cNvPr id="32" name="正方形/長方形 31"/>
          <p:cNvSpPr/>
          <p:nvPr/>
        </p:nvSpPr>
        <p:spPr>
          <a:xfrm>
            <a:off x="2631162" y="2422368"/>
            <a:ext cx="386539" cy="38161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randombar(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randombar(horizontal)">
                                      <p:cBhvr>
                                        <p:cTn id="18" dur="500"/>
                                        <p:tgtEl>
                                          <p:spTgt spid="1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randombar(horizontal)">
                                      <p:cBhvr>
                                        <p:cTn id="24" dur="500"/>
                                        <p:tgtEl>
                                          <p:spTgt spid="1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randombar(horizontal)">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randombar(horizontal)">
                                      <p:cBhvr>
                                        <p:cTn id="38" dur="500"/>
                                        <p:tgtEl>
                                          <p:spTgt spid="4"/>
                                        </p:tgtEl>
                                      </p:cBhvr>
                                    </p:animEffect>
                                  </p:childTnLst>
                                </p:cTn>
                              </p:par>
                            </p:childTnLst>
                          </p:cTn>
                        </p:par>
                        <p:par>
                          <p:cTn id="39" fill="hold">
                            <p:stCondLst>
                              <p:cond delay="500"/>
                            </p:stCondLst>
                            <p:childTnLst>
                              <p:par>
                                <p:cTn id="40" presetID="14" presetClass="entr" presetSubtype="10"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randombar(horizontal)">
                                      <p:cBhvr>
                                        <p:cTn id="42" dur="500"/>
                                        <p:tgtEl>
                                          <p:spTgt spid="27"/>
                                        </p:tgtEl>
                                      </p:cBhvr>
                                    </p:animEffect>
                                  </p:childTnLst>
                                </p:cTn>
                              </p:par>
                            </p:childTnLst>
                          </p:cTn>
                        </p:par>
                        <p:par>
                          <p:cTn id="43" fill="hold">
                            <p:stCondLst>
                              <p:cond delay="1000"/>
                            </p:stCondLst>
                            <p:childTnLst>
                              <p:par>
                                <p:cTn id="44" presetID="14" presetClass="entr" presetSubtype="1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randombar(horizontal)">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4" grpId="0" animBg="1"/>
      <p:bldP spid="15" grpId="0" animBg="1"/>
      <p:bldP spid="16" grpId="0" animBg="1"/>
      <p:bldP spid="17" grpId="0" animBg="1"/>
      <p:bldP spid="31" grpId="0" animBg="1"/>
      <p:bldP spid="27" grpId="0" animBg="1"/>
      <p:bldP spid="3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6</a:t>
            </a:fld>
            <a:endParaRPr>
              <a:solidFill>
                <a:srgbClr val="B7B7B7"/>
              </a:solidFill>
            </a:endParaRPr>
          </a:p>
        </p:txBody>
      </p:sp>
      <p:graphicFrame>
        <p:nvGraphicFramePr>
          <p:cNvPr id="3" name="表 2"/>
          <p:cNvGraphicFramePr>
            <a:graphicFrameLocks noGrp="1"/>
          </p:cNvGraphicFramePr>
          <p:nvPr>
            <p:extLst>
              <p:ext uri="{D42A27DB-BD31-4B8C-83A1-F6EECF244321}">
                <p14:modId xmlns:p14="http://schemas.microsoft.com/office/powerpoint/2010/main" val="911285698"/>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10" name="右矢印 9"/>
          <p:cNvSpPr/>
          <p:nvPr/>
        </p:nvSpPr>
        <p:spPr>
          <a:xfrm>
            <a:off x="3049195" y="239463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1" name="右矢印 10"/>
          <p:cNvSpPr/>
          <p:nvPr/>
        </p:nvSpPr>
        <p:spPr>
          <a:xfrm rot="16200000">
            <a:off x="2713600" y="2051397"/>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2" name="右矢印 11"/>
          <p:cNvSpPr/>
          <p:nvPr/>
        </p:nvSpPr>
        <p:spPr>
          <a:xfrm flipH="1">
            <a:off x="2370700" y="2394630"/>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3" name="右矢印 12"/>
          <p:cNvSpPr/>
          <p:nvPr/>
        </p:nvSpPr>
        <p:spPr>
          <a:xfrm rot="5400000">
            <a:off x="2695410" y="2728701"/>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4" name="右矢印 13"/>
          <p:cNvSpPr/>
          <p:nvPr/>
        </p:nvSpPr>
        <p:spPr>
          <a:xfrm rot="2700000">
            <a:off x="2999379" y="2671178"/>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5" name="右矢印 14"/>
          <p:cNvSpPr/>
          <p:nvPr/>
        </p:nvSpPr>
        <p:spPr>
          <a:xfrm rot="18900000" flipV="1">
            <a:off x="3025003" y="2118084"/>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6" name="右矢印 15"/>
          <p:cNvSpPr/>
          <p:nvPr/>
        </p:nvSpPr>
        <p:spPr>
          <a:xfrm rot="18900000" flipH="1">
            <a:off x="2396941" y="2679389"/>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17" name="右矢印 16"/>
          <p:cNvSpPr/>
          <p:nvPr/>
        </p:nvSpPr>
        <p:spPr>
          <a:xfrm rot="2700000" flipH="1" flipV="1">
            <a:off x="2421007" y="2118085"/>
            <a:ext cx="238125" cy="447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kumimoji="1" lang="ja-JP" altLang="en-US">
              <a:solidFill>
                <a:srgbClr val="FFFFFF"/>
              </a:solidFill>
            </a:endParaRPr>
          </a:p>
        </p:txBody>
      </p:sp>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endParaRPr lang="en-US" altLang="ja-JP" dirty="0">
              <a:solidFill>
                <a:srgbClr val="FFFFFF"/>
              </a:solidFill>
            </a:endParaRPr>
          </a:p>
          <a:p>
            <a:r>
              <a:rPr lang="ja-JP" altLang="en-US" dirty="0">
                <a:solidFill>
                  <a:srgbClr val="FFFFFF"/>
                </a:solidFill>
              </a:rPr>
              <a:t>まず、「暮らす」と中央に記し、それが</a:t>
            </a:r>
            <a:r>
              <a:rPr lang="ja-JP" altLang="en-US" u="sng" dirty="0">
                <a:solidFill>
                  <a:srgbClr val="FFFFFF"/>
                </a:solidFill>
              </a:rPr>
              <a:t>どのような行為</a:t>
            </a:r>
            <a:r>
              <a:rPr lang="ja-JP" altLang="en-US" dirty="0">
                <a:solidFill>
                  <a:srgbClr val="FFFFFF"/>
                </a:solidFill>
              </a:rPr>
              <a:t>で構成されているのか、８つ、書きだしてみましょう。</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「行為」なので、「○○する」という書き方ですね。</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例えば、「仕事をする」なんていうことが、それにあたると思います。</a:t>
            </a:r>
            <a:endParaRPr lang="en-US" altLang="ja-JP" dirty="0">
              <a:solidFill>
                <a:srgbClr val="FFFFFF"/>
              </a:solidFill>
            </a:endParaRPr>
          </a:p>
          <a:p>
            <a:endParaRPr lang="en-US" altLang="ja-JP" dirty="0">
              <a:solidFill>
                <a:srgbClr val="FFFFFF"/>
              </a:solidFill>
            </a:endParaRPr>
          </a:p>
          <a:p>
            <a:endParaRPr lang="en-US" altLang="ja-JP" dirty="0">
              <a:solidFill>
                <a:srgbClr val="FFFFFF"/>
              </a:solidFill>
            </a:endParaRPr>
          </a:p>
        </p:txBody>
      </p:sp>
    </p:spTree>
    <p:extLst>
      <p:ext uri="{BB962C8B-B14F-4D97-AF65-F5344CB8AC3E}">
        <p14:creationId xmlns:p14="http://schemas.microsoft.com/office/powerpoint/2010/main" val="1368483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7</a:t>
            </a:fld>
            <a:endParaRPr>
              <a:solidFill>
                <a:srgbClr val="B7B7B7"/>
              </a:solidFill>
            </a:endParaRPr>
          </a:p>
        </p:txBody>
      </p:sp>
      <p:graphicFrame>
        <p:nvGraphicFramePr>
          <p:cNvPr id="3" name="表 2"/>
          <p:cNvGraphicFramePr>
            <a:graphicFrameLocks noGrp="1"/>
          </p:cNvGraphicFramePr>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A-1</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A-2</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A-3</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A-4</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Ａ</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A-5</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A-6</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A-8</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Ａ</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Ｂ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Ｄ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FFFF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Ｅ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Ｆ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Ｈ</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29" name="Google Shape;227;p30"/>
          <p:cNvSpPr txBox="1">
            <a:spLocks/>
          </p:cNvSpPr>
          <p:nvPr/>
        </p:nvSpPr>
        <p:spPr>
          <a:xfrm>
            <a:off x="5062621" y="750973"/>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FFFFFF"/>
                </a:solidFill>
              </a:rPr>
              <a:t>８つ書きだせたら（グループで合意できたら）、それを周りのセル群の中心に転記します。</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そうしたら、続いて、それぞれの「行為」を構成している「モノ」「コト」を８つ、書きだしてみましょう。</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さっき、例として「仕事をする」をあげましたが、それを構成するものとしては、「会社</a:t>
            </a:r>
            <a:r>
              <a:rPr lang="en-US" altLang="ja-JP" dirty="0">
                <a:solidFill>
                  <a:srgbClr val="FFFFFF"/>
                </a:solidFill>
              </a:rPr>
              <a:t>/</a:t>
            </a:r>
            <a:r>
              <a:rPr lang="ja-JP" altLang="en-US" dirty="0">
                <a:solidFill>
                  <a:srgbClr val="FFFFFF"/>
                </a:solidFill>
              </a:rPr>
              <a:t>工場」とか「通勤する」などがあるかと思います。</a:t>
            </a:r>
            <a:endParaRPr lang="en-US" altLang="ja-JP" dirty="0">
              <a:solidFill>
                <a:srgbClr val="FFFFFF"/>
              </a:solidFill>
            </a:endParaRPr>
          </a:p>
          <a:p>
            <a:endParaRPr lang="en-US" altLang="ja-JP" dirty="0">
              <a:solidFill>
                <a:srgbClr val="FFFFFF"/>
              </a:solidFill>
            </a:endParaRPr>
          </a:p>
        </p:txBody>
      </p:sp>
    </p:spTree>
    <p:extLst>
      <p:ext uri="{BB962C8B-B14F-4D97-AF65-F5344CB8AC3E}">
        <p14:creationId xmlns:p14="http://schemas.microsoft.com/office/powerpoint/2010/main" val="243492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E61E7F"/>
            </a:gs>
            <a:gs pos="100000">
              <a:srgbClr val="FF9900"/>
            </a:gs>
          </a:gsLst>
          <a:lin ang="5400700" scaled="0"/>
        </a:gradFill>
        <a:effectLst/>
      </p:bgPr>
    </p:bg>
    <p:spTree>
      <p:nvGrpSpPr>
        <p:cNvPr id="1" name="Shape 102"/>
        <p:cNvGrpSpPr/>
        <p:nvPr/>
      </p:nvGrpSpPr>
      <p:grpSpPr>
        <a:xfrm>
          <a:off x="0" y="0"/>
          <a:ext cx="0" cy="0"/>
          <a:chOff x="0" y="0"/>
          <a:chExt cx="0" cy="0"/>
        </a:xfrm>
      </p:grpSpPr>
      <p:sp>
        <p:nvSpPr>
          <p:cNvPr id="109" name="Google Shape;109;p1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fld id="{00000000-1234-1234-1234-123412341234}" type="slidenum">
              <a:rPr lang="en">
                <a:solidFill>
                  <a:srgbClr val="B7B7B7"/>
                </a:solidFill>
              </a:rPr>
              <a:pPr/>
              <a:t>8</a:t>
            </a:fld>
            <a:endParaRPr>
              <a:solidFill>
                <a:srgbClr val="B7B7B7"/>
              </a:solidFill>
            </a:endParaRPr>
          </a:p>
        </p:txBody>
      </p:sp>
      <p:graphicFrame>
        <p:nvGraphicFramePr>
          <p:cNvPr id="3" name="表 2"/>
          <p:cNvGraphicFramePr>
            <a:graphicFrameLocks noGrp="1"/>
          </p:cNvGraphicFramePr>
          <p:nvPr>
            <p:extLst>
              <p:ext uri="{D42A27DB-BD31-4B8C-83A1-F6EECF244321}">
                <p14:modId xmlns:p14="http://schemas.microsoft.com/office/powerpoint/2010/main" val="3948607493"/>
              </p:ext>
            </p:extLst>
          </p:nvPr>
        </p:nvGraphicFramePr>
        <p:xfrm>
          <a:off x="981503" y="835497"/>
          <a:ext cx="3702321" cy="3548061"/>
        </p:xfrm>
        <a:graphic>
          <a:graphicData uri="http://schemas.openxmlformats.org/drawingml/2006/table">
            <a:tbl>
              <a:tblPr/>
              <a:tblGrid>
                <a:gridCol w="411369">
                  <a:extLst>
                    <a:ext uri="{9D8B030D-6E8A-4147-A177-3AD203B41FA5}">
                      <a16:colId xmlns:a16="http://schemas.microsoft.com/office/drawing/2014/main" val="20000"/>
                    </a:ext>
                  </a:extLst>
                </a:gridCol>
                <a:gridCol w="411369">
                  <a:extLst>
                    <a:ext uri="{9D8B030D-6E8A-4147-A177-3AD203B41FA5}">
                      <a16:colId xmlns:a16="http://schemas.microsoft.com/office/drawing/2014/main" val="20001"/>
                    </a:ext>
                  </a:extLst>
                </a:gridCol>
                <a:gridCol w="411369">
                  <a:extLst>
                    <a:ext uri="{9D8B030D-6E8A-4147-A177-3AD203B41FA5}">
                      <a16:colId xmlns:a16="http://schemas.microsoft.com/office/drawing/2014/main" val="20002"/>
                    </a:ext>
                  </a:extLst>
                </a:gridCol>
                <a:gridCol w="411369">
                  <a:extLst>
                    <a:ext uri="{9D8B030D-6E8A-4147-A177-3AD203B41FA5}">
                      <a16:colId xmlns:a16="http://schemas.microsoft.com/office/drawing/2014/main" val="20003"/>
                    </a:ext>
                  </a:extLst>
                </a:gridCol>
                <a:gridCol w="411369">
                  <a:extLst>
                    <a:ext uri="{9D8B030D-6E8A-4147-A177-3AD203B41FA5}">
                      <a16:colId xmlns:a16="http://schemas.microsoft.com/office/drawing/2014/main" val="20004"/>
                    </a:ext>
                  </a:extLst>
                </a:gridCol>
                <a:gridCol w="411369">
                  <a:extLst>
                    <a:ext uri="{9D8B030D-6E8A-4147-A177-3AD203B41FA5}">
                      <a16:colId xmlns:a16="http://schemas.microsoft.com/office/drawing/2014/main" val="20005"/>
                    </a:ext>
                  </a:extLst>
                </a:gridCol>
                <a:gridCol w="411369">
                  <a:extLst>
                    <a:ext uri="{9D8B030D-6E8A-4147-A177-3AD203B41FA5}">
                      <a16:colId xmlns:a16="http://schemas.microsoft.com/office/drawing/2014/main" val="20006"/>
                    </a:ext>
                  </a:extLst>
                </a:gridCol>
                <a:gridCol w="411369">
                  <a:extLst>
                    <a:ext uri="{9D8B030D-6E8A-4147-A177-3AD203B41FA5}">
                      <a16:colId xmlns:a16="http://schemas.microsoft.com/office/drawing/2014/main" val="20007"/>
                    </a:ext>
                  </a:extLst>
                </a:gridCol>
                <a:gridCol w="411369">
                  <a:extLst>
                    <a:ext uri="{9D8B030D-6E8A-4147-A177-3AD203B41FA5}">
                      <a16:colId xmlns:a16="http://schemas.microsoft.com/office/drawing/2014/main" val="20008"/>
                    </a:ext>
                  </a:extLst>
                </a:gridCol>
              </a:tblGrid>
              <a:tr h="394229">
                <a:tc>
                  <a:txBody>
                    <a:bodyPr/>
                    <a:lstStyle/>
                    <a:p>
                      <a:pPr algn="ctr" fontAlgn="ctr"/>
                      <a:r>
                        <a:rPr lang="ja-JP" altLang="en-US" sz="1200" b="1" i="0" u="none" strike="noStrike" dirty="0">
                          <a:solidFill>
                            <a:schemeClr val="accent3">
                              <a:lumMod val="75000"/>
                            </a:schemeClr>
                          </a:solidFill>
                          <a:effectLst/>
                          <a:latin typeface="ＭＳ Ｐゴシック" panose="020B0600070205080204" pitchFamily="50" charset="-128"/>
                          <a:ea typeface="ＭＳ Ｐゴシック" panose="020B0600070205080204" pitchFamily="50" charset="-128"/>
                        </a:rPr>
                        <a:t>会社</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A-2</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1" i="0" u="none" strike="noStrike" dirty="0">
                          <a:solidFill>
                            <a:schemeClr val="accent3">
                              <a:lumMod val="75000"/>
                            </a:schemeClr>
                          </a:solidFill>
                          <a:effectLst/>
                          <a:latin typeface="ＭＳ Ｐゴシック" panose="020B0600070205080204" pitchFamily="50" charset="-128"/>
                          <a:ea typeface="ＭＳ Ｐゴシック" panose="020B0600070205080204" pitchFamily="50" charset="-128"/>
                        </a:rPr>
                        <a:t>通信環境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A-4</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ja-JP" altLang="en-US" sz="1050" b="1" i="0" u="none" strike="noStrike" dirty="0">
                          <a:solidFill>
                            <a:srgbClr val="FFFF00"/>
                          </a:solidFill>
                          <a:effectLst/>
                          <a:latin typeface="ＭＳ Ｐゴシック" panose="020B0600070205080204" pitchFamily="50" charset="-128"/>
                          <a:ea typeface="+mn-ea"/>
                        </a:rPr>
                        <a:t>仕事をする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ja-JP" altLang="en-US" sz="1100" b="1" i="0" u="none" strike="noStrike" kern="0" cap="none" spc="0" normalizeH="0" baseline="0" noProof="0" dirty="0">
                          <a:ln>
                            <a:noFill/>
                          </a:ln>
                          <a:solidFill>
                            <a:srgbClr val="4050E5">
                              <a:lumMod val="75000"/>
                            </a:srgbClr>
                          </a:solidFill>
                          <a:effectLst/>
                          <a:uLnTx/>
                          <a:uFillTx/>
                          <a:latin typeface="ＭＳ Ｐゴシック" panose="020B0600070205080204" pitchFamily="50" charset="-128"/>
                          <a:ea typeface="+mn-ea"/>
                          <a:cs typeface="+mn-cs"/>
                          <a:sym typeface="Arial"/>
                        </a:rPr>
                        <a:t>通勤</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Ｂ</a:t>
                      </a:r>
                      <a:endPar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Ｃ</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229">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A-6</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chemeClr val="bg1"/>
                          </a:solidFill>
                          <a:effectLst/>
                          <a:latin typeface="ＭＳ Ｐゴシック" panose="020B0600070205080204" pitchFamily="50" charset="-128"/>
                          <a:ea typeface="ＭＳ Ｐゴシック" panose="020B0600070205080204" pitchFamily="50" charset="-128"/>
                        </a:rPr>
                        <a:t>A-8</a:t>
                      </a:r>
                      <a:endParaRPr lang="ja-JP" altLang="en-US" sz="1400" b="0"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50" b="1" i="0" u="none" strike="noStrike" dirty="0">
                          <a:solidFill>
                            <a:srgbClr val="FFFF00"/>
                          </a:solidFill>
                          <a:effectLst/>
                          <a:latin typeface="ＭＳ Ｐゴシック" panose="020B0600070205080204" pitchFamily="50" charset="-128"/>
                          <a:ea typeface="ＭＳ Ｐゴシック" panose="020B0600070205080204" pitchFamily="50" charset="-128"/>
                        </a:rPr>
                        <a:t>仕事をする</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Ｂ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Ｃ</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D</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Ｄ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FFFF00"/>
                          </a:solidFill>
                          <a:effectLst/>
                          <a:latin typeface="ＭＳ Ｐゴシック" panose="020B0600070205080204" pitchFamily="50" charset="-128"/>
                          <a:ea typeface="ＭＳ Ｐゴシック" panose="020B0600070205080204" pitchFamily="50" charset="-128"/>
                        </a:rPr>
                        <a:t>　</a:t>
                      </a:r>
                      <a:r>
                        <a:rPr lang="ja-JP" altLang="en-US" sz="1000" b="1" i="0" u="none" strike="noStrike" dirty="0">
                          <a:solidFill>
                            <a:schemeClr val="bg1"/>
                          </a:solidFill>
                          <a:effectLst/>
                          <a:latin typeface="ＭＳ Ｐゴシック" panose="020B0600070205080204" pitchFamily="50" charset="-128"/>
                          <a:ea typeface="ＭＳ Ｐゴシック" panose="020B0600070205080204" pitchFamily="50" charset="-128"/>
                        </a:rPr>
                        <a:t>暮らす</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Ｅ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E</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Ｆ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Ｇ</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a:solidFill>
                            <a:srgbClr val="FFFF00"/>
                          </a:solidFill>
                          <a:effectLst/>
                          <a:latin typeface="ＭＳ Ｐゴシック" panose="020B0600070205080204" pitchFamily="50" charset="-128"/>
                          <a:ea typeface="ＭＳ Ｐゴシック" panose="020B0600070205080204" pitchFamily="50" charset="-128"/>
                        </a:rPr>
                        <a:t>Ｈ</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G</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kumimoji="0" lang="en-US" altLang="ja-JP"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rPr>
                        <a:t>H</a:t>
                      </a:r>
                      <a:endParaRPr kumimoji="0" lang="ja-JP" altLang="en-US" sz="1400" b="0" i="0" u="none" strike="noStrike" kern="0" cap="none" spc="0" normalizeH="0" baseline="0" noProof="0" dirty="0">
                        <a:ln>
                          <a:noFill/>
                        </a:ln>
                        <a:solidFill>
                          <a:srgbClr val="FFFF00"/>
                        </a:solidFill>
                        <a:effectLst/>
                        <a:uLnTx/>
                        <a:uFillTx/>
                        <a:latin typeface="ＭＳ Ｐゴシック" panose="020B0600070205080204" pitchFamily="50" charset="-128"/>
                        <a:ea typeface="+mn-ea"/>
                        <a:cs typeface="+mn-cs"/>
                        <a:sym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94229">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29" name="Google Shape;227;p30"/>
          <p:cNvSpPr txBox="1">
            <a:spLocks/>
          </p:cNvSpPr>
          <p:nvPr/>
        </p:nvSpPr>
        <p:spPr>
          <a:xfrm>
            <a:off x="5062621" y="835497"/>
            <a:ext cx="2020800" cy="3327600"/>
          </a:xfrm>
          <a:prstGeom prst="rect">
            <a:avLst/>
          </a:prstGeom>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mj-ea"/>
                <a:ea typeface="+mj-ea"/>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ja-JP" altLang="en-US" dirty="0">
                <a:solidFill>
                  <a:srgbClr val="FFFFFF"/>
                </a:solidFill>
              </a:rPr>
              <a:t>８つ書きだせたら（グループで合意できたら）、それを周りのセル群の中心に転記します。</a:t>
            </a:r>
            <a:endParaRPr lang="en-US" altLang="ja-JP" dirty="0">
              <a:solidFill>
                <a:srgbClr val="FFFFFF"/>
              </a:solidFill>
            </a:endParaRPr>
          </a:p>
          <a:p>
            <a:endParaRPr lang="en-US" altLang="ja-JP" dirty="0">
              <a:solidFill>
                <a:srgbClr val="FFFFFF"/>
              </a:solidFill>
            </a:endParaRPr>
          </a:p>
          <a:p>
            <a:r>
              <a:rPr lang="ja-JP" altLang="en-US" dirty="0">
                <a:solidFill>
                  <a:srgbClr val="FFFFFF"/>
                </a:solidFill>
              </a:rPr>
              <a:t>そうしたら、続いて、それぞれの「行為」を構成している「モノ」「コト」を８つ、書きだしてみましょう。</a:t>
            </a:r>
            <a:endParaRPr lang="en-US" altLang="ja-JP" dirty="0">
              <a:solidFill>
                <a:srgbClr val="FFFFFF"/>
              </a:solidFill>
            </a:endParaRPr>
          </a:p>
          <a:p>
            <a:endParaRPr lang="en-US" altLang="ja-JP" dirty="0">
              <a:solidFill>
                <a:srgbClr val="FFFFFF"/>
              </a:solidFill>
            </a:endParaRPr>
          </a:p>
          <a:p>
            <a:r>
              <a:rPr lang="ja-JP" altLang="en-US" b="1" dirty="0">
                <a:solidFill>
                  <a:schemeClr val="accent1">
                    <a:lumMod val="75000"/>
                  </a:schemeClr>
                </a:solidFill>
              </a:rPr>
              <a:t>さっき、例として「仕事をする」をあげましたが、それを構成するものとしては、「会社</a:t>
            </a:r>
            <a:r>
              <a:rPr lang="en-US" altLang="ja-JP" b="1" dirty="0">
                <a:solidFill>
                  <a:schemeClr val="accent1">
                    <a:lumMod val="75000"/>
                  </a:schemeClr>
                </a:solidFill>
              </a:rPr>
              <a:t>/</a:t>
            </a:r>
            <a:r>
              <a:rPr lang="ja-JP" altLang="en-US" b="1" dirty="0">
                <a:solidFill>
                  <a:schemeClr val="accent1">
                    <a:lumMod val="75000"/>
                  </a:schemeClr>
                </a:solidFill>
              </a:rPr>
              <a:t>工場」とか「通勤する」などがあるかと思います。</a:t>
            </a:r>
            <a:endParaRPr lang="en-US" altLang="ja-JP" b="1" dirty="0">
              <a:solidFill>
                <a:schemeClr val="accent1">
                  <a:lumMod val="75000"/>
                </a:schemeClr>
              </a:solidFill>
            </a:endParaRPr>
          </a:p>
          <a:p>
            <a:endParaRPr lang="en-US" altLang="ja-JP" dirty="0">
              <a:solidFill>
                <a:srgbClr val="FFFFFF"/>
              </a:solidFill>
            </a:endParaRPr>
          </a:p>
        </p:txBody>
      </p:sp>
      <p:sp>
        <p:nvSpPr>
          <p:cNvPr id="6" name="矢印: 下 5">
            <a:extLst>
              <a:ext uri="{FF2B5EF4-FFF2-40B4-BE49-F238E27FC236}">
                <a16:creationId xmlns:a16="http://schemas.microsoft.com/office/drawing/2014/main" id="{339AC893-19E0-47E4-89F6-FBCD09A7B68E}"/>
              </a:ext>
            </a:extLst>
          </p:cNvPr>
          <p:cNvSpPr>
            <a:spLocks noChangeAspect="1"/>
          </p:cNvSpPr>
          <p:nvPr/>
        </p:nvSpPr>
        <p:spPr>
          <a:xfrm rot="7811221">
            <a:off x="1841336" y="15237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下 12">
            <a:extLst>
              <a:ext uri="{FF2B5EF4-FFF2-40B4-BE49-F238E27FC236}">
                <a16:creationId xmlns:a16="http://schemas.microsoft.com/office/drawing/2014/main" id="{8DA025D1-35E2-40DF-9B76-2071F3413C6E}"/>
              </a:ext>
            </a:extLst>
          </p:cNvPr>
          <p:cNvSpPr>
            <a:spLocks noChangeAspect="1"/>
          </p:cNvSpPr>
          <p:nvPr/>
        </p:nvSpPr>
        <p:spPr>
          <a:xfrm rot="10800000">
            <a:off x="2693485" y="1517332"/>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下 13">
            <a:extLst>
              <a:ext uri="{FF2B5EF4-FFF2-40B4-BE49-F238E27FC236}">
                <a16:creationId xmlns:a16="http://schemas.microsoft.com/office/drawing/2014/main" id="{6D6A17B8-EB6C-41AC-896E-1F034F26565B}"/>
              </a:ext>
            </a:extLst>
          </p:cNvPr>
          <p:cNvSpPr>
            <a:spLocks noChangeAspect="1"/>
          </p:cNvSpPr>
          <p:nvPr/>
        </p:nvSpPr>
        <p:spPr>
          <a:xfrm rot="13800000">
            <a:off x="3509579" y="152333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161B94A2-912D-473B-9C44-C4BCCEFCF90E}"/>
              </a:ext>
            </a:extLst>
          </p:cNvPr>
          <p:cNvSpPr>
            <a:spLocks noChangeAspect="1"/>
          </p:cNvSpPr>
          <p:nvPr/>
        </p:nvSpPr>
        <p:spPr>
          <a:xfrm>
            <a:off x="2693484" y="316751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下 15">
            <a:extLst>
              <a:ext uri="{FF2B5EF4-FFF2-40B4-BE49-F238E27FC236}">
                <a16:creationId xmlns:a16="http://schemas.microsoft.com/office/drawing/2014/main" id="{13C059EB-3A60-422F-9F01-8004AF6BB8CF}"/>
              </a:ext>
            </a:extLst>
          </p:cNvPr>
          <p:cNvSpPr>
            <a:spLocks noChangeAspect="1"/>
          </p:cNvSpPr>
          <p:nvPr/>
        </p:nvSpPr>
        <p:spPr>
          <a:xfrm rot="5400000">
            <a:off x="1818771" y="2342335"/>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下 17">
            <a:extLst>
              <a:ext uri="{FF2B5EF4-FFF2-40B4-BE49-F238E27FC236}">
                <a16:creationId xmlns:a16="http://schemas.microsoft.com/office/drawing/2014/main" id="{78755BF7-B429-4A5F-B372-E3C4E27D0C71}"/>
              </a:ext>
            </a:extLst>
          </p:cNvPr>
          <p:cNvSpPr>
            <a:spLocks noChangeAspect="1"/>
          </p:cNvSpPr>
          <p:nvPr/>
        </p:nvSpPr>
        <p:spPr>
          <a:xfrm rot="2700000">
            <a:off x="1841336" y="31520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56BD741F-4A36-41C2-8AE5-CDF6A5FD36B9}"/>
              </a:ext>
            </a:extLst>
          </p:cNvPr>
          <p:cNvSpPr>
            <a:spLocks noChangeAspect="1"/>
          </p:cNvSpPr>
          <p:nvPr/>
        </p:nvSpPr>
        <p:spPr>
          <a:xfrm rot="16200000">
            <a:off x="3509579" y="2363036"/>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矢印: 下 21">
            <a:extLst>
              <a:ext uri="{FF2B5EF4-FFF2-40B4-BE49-F238E27FC236}">
                <a16:creationId xmlns:a16="http://schemas.microsoft.com/office/drawing/2014/main" id="{10D89F0A-4DD2-498F-A91A-8757A15045D9}"/>
              </a:ext>
            </a:extLst>
          </p:cNvPr>
          <p:cNvSpPr>
            <a:spLocks noChangeAspect="1"/>
          </p:cNvSpPr>
          <p:nvPr/>
        </p:nvSpPr>
        <p:spPr>
          <a:xfrm rot="18900000">
            <a:off x="3538554" y="3152028"/>
            <a:ext cx="267478" cy="540000"/>
          </a:xfrm>
          <a:prstGeom prst="downArrow">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四角形: 角を丸くする 1">
            <a:extLst>
              <a:ext uri="{FF2B5EF4-FFF2-40B4-BE49-F238E27FC236}">
                <a16:creationId xmlns:a16="http://schemas.microsoft.com/office/drawing/2014/main" id="{B4A69687-7BBD-45B4-A103-A36E0C405A28}"/>
              </a:ext>
            </a:extLst>
          </p:cNvPr>
          <p:cNvSpPr/>
          <p:nvPr/>
        </p:nvSpPr>
        <p:spPr>
          <a:xfrm>
            <a:off x="981503" y="759942"/>
            <a:ext cx="1711981" cy="170055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38334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4050E5"/>
            </a:gs>
            <a:gs pos="100000">
              <a:srgbClr val="C833FF"/>
            </a:gs>
          </a:gsLst>
          <a:lin ang="5400012" scaled="0"/>
        </a:gradFill>
        <a:effectLst/>
      </p:bgPr>
    </p:bg>
    <p:spTree>
      <p:nvGrpSpPr>
        <p:cNvPr id="1" name="Shape 83"/>
        <p:cNvGrpSpPr/>
        <p:nvPr/>
      </p:nvGrpSpPr>
      <p:grpSpPr>
        <a:xfrm>
          <a:off x="0" y="0"/>
          <a:ext cx="0" cy="0"/>
          <a:chOff x="0" y="0"/>
          <a:chExt cx="0" cy="0"/>
        </a:xfrm>
      </p:grpSpPr>
      <p:sp>
        <p:nvSpPr>
          <p:cNvPr id="84" name="Google Shape;84;p16"/>
          <p:cNvSpPr txBox="1">
            <a:spLocks noGrp="1"/>
          </p:cNvSpPr>
          <p:nvPr>
            <p:ph type="ctrTitle"/>
          </p:nvPr>
        </p:nvSpPr>
        <p:spPr>
          <a:xfrm>
            <a:off x="2169925" y="1811950"/>
            <a:ext cx="4804200" cy="11598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ja-JP" altLang="en-US" sz="2400" dirty="0"/>
              <a:t>大規模災害に見舞われたら・・・</a:t>
            </a:r>
            <a:r>
              <a:rPr lang="en-US" altLang="ja-JP" sz="2400" dirty="0"/>
              <a:t/>
            </a:r>
            <a:br>
              <a:rPr lang="en-US" altLang="ja-JP" sz="2400" dirty="0"/>
            </a:br>
            <a:r>
              <a:rPr lang="ja-JP" altLang="en-US" sz="2000" dirty="0"/>
              <a:t>構成要素のそれぞれは、壊れ、</a:t>
            </a:r>
            <a:r>
              <a:rPr lang="en-US" altLang="ja-JP" sz="2000" dirty="0"/>
              <a:t/>
            </a:r>
            <a:br>
              <a:rPr lang="en-US" altLang="ja-JP" sz="2000" dirty="0"/>
            </a:br>
            <a:r>
              <a:rPr lang="ja-JP" altLang="en-US" sz="2000" dirty="0"/>
              <a:t>あるいは機能を失ってしまうでしょう・・・</a:t>
            </a:r>
            <a:endParaRPr sz="2000" dirty="0"/>
          </a:p>
        </p:txBody>
      </p:sp>
      <p:sp>
        <p:nvSpPr>
          <p:cNvPr id="85" name="Google Shape;85;p16"/>
          <p:cNvSpPr txBox="1">
            <a:spLocks noGrp="1"/>
          </p:cNvSpPr>
          <p:nvPr>
            <p:ph type="subTitle" idx="1"/>
          </p:nvPr>
        </p:nvSpPr>
        <p:spPr>
          <a:xfrm>
            <a:off x="2169925" y="3037121"/>
            <a:ext cx="4804200" cy="784800"/>
          </a:xfrm>
          <a:prstGeom prst="rect">
            <a:avLst/>
          </a:prstGeom>
        </p:spPr>
        <p:txBody>
          <a:bodyPr spcFirstLastPara="1" wrap="square" lIns="0" tIns="0" rIns="0" bIns="0" anchor="ctr" anchorCtr="0">
            <a:noAutofit/>
          </a:bodyPr>
          <a:lstStyle/>
          <a:p>
            <a:pPr marL="0" lvl="0" indent="0" algn="ctr" rtl="0">
              <a:spcBef>
                <a:spcPts val="0"/>
              </a:spcBef>
              <a:spcAft>
                <a:spcPts val="1000"/>
              </a:spcAft>
              <a:buNone/>
            </a:pPr>
            <a:r>
              <a:rPr lang="ja-JP" altLang="en-US" dirty="0"/>
              <a:t>では、それらは、どんな順番でもとに戻すべき？</a:t>
            </a:r>
            <a:endParaRPr dirty="0"/>
          </a:p>
        </p:txBody>
      </p:sp>
    </p:spTree>
  </p:cSld>
  <p:clrMapOvr>
    <a:masterClrMapping/>
  </p:clrMapOvr>
</p:sld>
</file>

<file path=ppt/theme/theme1.xml><?xml version="1.0" encoding="utf-8"?>
<a:theme xmlns:a="http://schemas.openxmlformats.org/drawingml/2006/main" name="Juliet template">
  <a:themeElements>
    <a:clrScheme name="Custom 347">
      <a:dk1>
        <a:srgbClr val="666666"/>
      </a:dk1>
      <a:lt1>
        <a:srgbClr val="FFFFFF"/>
      </a:lt1>
      <a:dk2>
        <a:srgbClr val="B7B7B7"/>
      </a:dk2>
      <a:lt2>
        <a:srgbClr val="E4E4E4"/>
      </a:lt2>
      <a:accent1>
        <a:srgbClr val="3C78D8"/>
      </a:accent1>
      <a:accent2>
        <a:srgbClr val="00FFFF"/>
      </a:accent2>
      <a:accent3>
        <a:srgbClr val="4050E5"/>
      </a:accent3>
      <a:accent4>
        <a:srgbClr val="C833FF"/>
      </a:accent4>
      <a:accent5>
        <a:srgbClr val="46E180"/>
      </a:accent5>
      <a:accent6>
        <a:srgbClr val="B8DF32"/>
      </a:accent6>
      <a:hlink>
        <a:srgbClr val="666666"/>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TotalTime>
  <Words>1377</Words>
  <Application>Microsoft Office PowerPoint</Application>
  <PresentationFormat>画面に合わせる (16:9)</PresentationFormat>
  <Paragraphs>441</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Montserrat ExtraBold</vt:lpstr>
      <vt:lpstr>Montserrat Light</vt:lpstr>
      <vt:lpstr>ＭＳ Ｐゴシック</vt:lpstr>
      <vt:lpstr>メイリオ</vt:lpstr>
      <vt:lpstr>Arial</vt:lpstr>
      <vt:lpstr>Juliet template</vt:lpstr>
      <vt:lpstr>「暮らす」の視点から 平時、災害時の生活を考える （ワークショップ）</vt:lpstr>
      <vt:lpstr>「住む」ってどういうこと？ 「暮らす」ってどんなこと？  そんなことをみなさんと 考えてみたいと思っています</vt:lpstr>
      <vt:lpstr>このワークショップの「ねらい」</vt:lpstr>
      <vt:lpstr>使うのは、 「マンダラチャート」 （模造紙に書けばよし）  あと、集合研修でやるならポストイット、ペン くらい。</vt:lpstr>
      <vt:lpstr>PowerPoint プレゼンテーション</vt:lpstr>
      <vt:lpstr>PowerPoint プレゼンテーション</vt:lpstr>
      <vt:lpstr>PowerPoint プレゼンテーション</vt:lpstr>
      <vt:lpstr>PowerPoint プレゼンテーション</vt:lpstr>
      <vt:lpstr>大規模災害に見舞われたら・・・ 構成要素のそれぞれは、壊れ、 あるいは機能を失ってしまうでしょう・・・</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おつかれさまでした！  いかがでしたか？  振り返ってみましょう。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「暮らす」の視点から 平時、災害時の生活を考える  </dc:title>
  <dc:creator>平松　佳采</dc:creator>
  <cp:lastModifiedBy>名古屋市総務局</cp:lastModifiedBy>
  <cp:revision>8</cp:revision>
  <cp:lastPrinted>2022-01-15T23:15:41Z</cp:lastPrinted>
  <dcterms:modified xsi:type="dcterms:W3CDTF">2022-03-27T02:19:51Z</dcterms:modified>
</cp:coreProperties>
</file>