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9" r:id="rId1"/>
  </p:sldMasterIdLst>
  <p:notesMasterIdLst>
    <p:notesMasterId r:id="rId25"/>
  </p:notesMasterIdLst>
  <p:sldIdLst>
    <p:sldId id="256" r:id="rId2"/>
    <p:sldId id="294" r:id="rId3"/>
    <p:sldId id="258" r:id="rId4"/>
    <p:sldId id="261" r:id="rId5"/>
    <p:sldId id="296" r:id="rId6"/>
    <p:sldId id="297" r:id="rId7"/>
    <p:sldId id="262" r:id="rId8"/>
    <p:sldId id="284" r:id="rId9"/>
    <p:sldId id="292" r:id="rId10"/>
    <p:sldId id="285" r:id="rId11"/>
    <p:sldId id="298" r:id="rId12"/>
    <p:sldId id="300" r:id="rId13"/>
    <p:sldId id="301" r:id="rId14"/>
    <p:sldId id="259" r:id="rId15"/>
    <p:sldId id="286" r:id="rId16"/>
    <p:sldId id="288" r:id="rId17"/>
    <p:sldId id="293" r:id="rId18"/>
    <p:sldId id="299" r:id="rId19"/>
    <p:sldId id="290" r:id="rId20"/>
    <p:sldId id="283" r:id="rId21"/>
    <p:sldId id="289" r:id="rId22"/>
    <p:sldId id="302" r:id="rId23"/>
    <p:sldId id="303" r:id="rId24"/>
  </p:sldIdLst>
  <p:sldSz cx="9144000" cy="5143500" type="screen16x9"/>
  <p:notesSz cx="6735763" cy="9872663"/>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FF66"/>
    <a:srgbClr val="FFCC66"/>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BEE6BDC-570A-4440-82D1-1F9ADADEC96B}">
  <a:tblStyle styleId="{EBEE6BDC-570A-4440-82D1-1F9ADADEC96B}"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4" d="100"/>
          <a:sy n="144" d="100"/>
        </p:scale>
        <p:origin x="654" y="114"/>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2" d="100"/>
          <a:sy n="52" d="100"/>
        </p:scale>
        <p:origin x="2856"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77788" y="739775"/>
            <a:ext cx="6581775" cy="37036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73577" y="4689515"/>
            <a:ext cx="5388610" cy="4442699"/>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127166058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35f391192_00: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35f391192_00: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050225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35ed75ccf_028: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35ed75ccf_028: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753993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35ed75ccf_028: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35ed75ccf_028: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813441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35ed75ccf_028: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35ed75ccf_028: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828044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35ed75ccf_028: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35ed75ccf_028: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957008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639e1ea3a2_494_54: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5" name="Google Shape;395;g639e1ea3a2_494_54: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809465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35f391192_00: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35f391192_00: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471657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35f391192_00: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35f391192_00: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59922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35f391192_04: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35f391192_04: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706104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p: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033838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35ed75ccf_015: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35ed75ccf_015: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2400411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35ed75ccf_015: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35ed75ccf_015: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737594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35ed75ccf_015: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35ed75ccf_015: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45079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35ed75ccf_015: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35ed75ccf_015: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4785284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35f391192_029: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35f391192_029: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392850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gradFill>
          <a:gsLst>
            <a:gs pos="0">
              <a:schemeClr val="accent1"/>
            </a:gs>
            <a:gs pos="100000">
              <a:schemeClr val="accent2"/>
            </a:gs>
          </a:gsLst>
          <a:lin ang="5400012" scaled="0"/>
        </a:gradFill>
        <a:effectLst/>
      </p:bgPr>
    </p:bg>
    <p:spTree>
      <p:nvGrpSpPr>
        <p:cNvPr id="1" name="Shape 9"/>
        <p:cNvGrpSpPr/>
        <p:nvPr/>
      </p:nvGrpSpPr>
      <p:grpSpPr>
        <a:xfrm>
          <a:off x="0" y="0"/>
          <a:ext cx="0" cy="0"/>
          <a:chOff x="0" y="0"/>
          <a:chExt cx="0" cy="0"/>
        </a:xfrm>
      </p:grpSpPr>
      <p:pic>
        <p:nvPicPr>
          <p:cNvPr id="10" name="Google Shape;10;p2"/>
          <p:cNvPicPr preferRelativeResize="0"/>
          <p:nvPr/>
        </p:nvPicPr>
        <p:blipFill>
          <a:blip r:embed="rId2">
            <a:alphaModFix/>
          </a:blip>
          <a:stretch>
            <a:fillRect/>
          </a:stretch>
        </p:blipFill>
        <p:spPr>
          <a:xfrm>
            <a:off x="0" y="-26"/>
            <a:ext cx="9144000" cy="5143523"/>
          </a:xfrm>
          <a:prstGeom prst="rect">
            <a:avLst/>
          </a:prstGeom>
          <a:noFill/>
          <a:ln>
            <a:noFill/>
          </a:ln>
        </p:spPr>
      </p:pic>
      <p:sp>
        <p:nvSpPr>
          <p:cNvPr id="11" name="Google Shape;11;p2"/>
          <p:cNvSpPr txBox="1">
            <a:spLocks noGrp="1"/>
          </p:cNvSpPr>
          <p:nvPr>
            <p:ph type="ctrTitle"/>
          </p:nvPr>
        </p:nvSpPr>
        <p:spPr>
          <a:xfrm>
            <a:off x="2302050" y="1223200"/>
            <a:ext cx="4539900" cy="2697000"/>
          </a:xfrm>
          <a:prstGeom prst="rect">
            <a:avLst/>
          </a:prstGeom>
        </p:spPr>
        <p:txBody>
          <a:bodyPr spcFirstLastPara="1" wrap="square" lIns="0" tIns="0" rIns="0" bIns="0" anchor="ctr" anchorCtr="0">
            <a:noAutofit/>
          </a:bodyPr>
          <a:lstStyle>
            <a:lvl1pPr lvl="0" algn="ctr">
              <a:spcBef>
                <a:spcPts val="0"/>
              </a:spcBef>
              <a:spcAft>
                <a:spcPts val="0"/>
              </a:spcAft>
              <a:buSzPts val="3600"/>
              <a:buNone/>
              <a:defRPr sz="3600">
                <a:latin typeface="+mj-ea"/>
                <a:ea typeface="+mj-ea"/>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gradFill>
          <a:gsLst>
            <a:gs pos="0">
              <a:srgbClr val="4050E5"/>
            </a:gs>
            <a:gs pos="100000">
              <a:srgbClr val="C833FF"/>
            </a:gs>
          </a:gsLst>
          <a:lin ang="5400700" scaled="0"/>
        </a:gradFill>
        <a:effectLst/>
      </p:bgPr>
    </p:bg>
    <p:spTree>
      <p:nvGrpSpPr>
        <p:cNvPr id="1" name="Shape 12"/>
        <p:cNvGrpSpPr/>
        <p:nvPr/>
      </p:nvGrpSpPr>
      <p:grpSpPr>
        <a:xfrm>
          <a:off x="0" y="0"/>
          <a:ext cx="0" cy="0"/>
          <a:chOff x="0" y="0"/>
          <a:chExt cx="0" cy="0"/>
        </a:xfrm>
      </p:grpSpPr>
      <p:pic>
        <p:nvPicPr>
          <p:cNvPr id="13" name="Google Shape;13;p3"/>
          <p:cNvPicPr preferRelativeResize="0"/>
          <p:nvPr/>
        </p:nvPicPr>
        <p:blipFill>
          <a:blip r:embed="rId2">
            <a:alphaModFix/>
          </a:blip>
          <a:stretch>
            <a:fillRect/>
          </a:stretch>
        </p:blipFill>
        <p:spPr>
          <a:xfrm>
            <a:off x="0" y="-26"/>
            <a:ext cx="9144000" cy="5143523"/>
          </a:xfrm>
          <a:prstGeom prst="rect">
            <a:avLst/>
          </a:prstGeom>
          <a:noFill/>
          <a:ln>
            <a:noFill/>
          </a:ln>
        </p:spPr>
      </p:pic>
      <p:sp>
        <p:nvSpPr>
          <p:cNvPr id="14" name="Google Shape;14;p3"/>
          <p:cNvSpPr txBox="1">
            <a:spLocks noGrp="1"/>
          </p:cNvSpPr>
          <p:nvPr>
            <p:ph type="ctrTitle"/>
          </p:nvPr>
        </p:nvSpPr>
        <p:spPr>
          <a:xfrm>
            <a:off x="2438550" y="1811950"/>
            <a:ext cx="4266900" cy="1159800"/>
          </a:xfrm>
          <a:prstGeom prst="rect">
            <a:avLst/>
          </a:prstGeom>
        </p:spPr>
        <p:txBody>
          <a:bodyPr spcFirstLastPara="1" wrap="square" lIns="0" tIns="0" rIns="0" bIns="0" anchor="ctr" anchorCtr="0">
            <a:noAutofit/>
          </a:bodyPr>
          <a:lstStyle>
            <a:lvl1pPr lvl="0" algn="ctr" rtl="0">
              <a:spcBef>
                <a:spcPts val="0"/>
              </a:spcBef>
              <a:spcAft>
                <a:spcPts val="0"/>
              </a:spcAft>
              <a:buSzPts val="3000"/>
              <a:buNone/>
              <a:defRPr sz="3000">
                <a:latin typeface="+mj-ea"/>
                <a:ea typeface="+mj-ea"/>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dirty="0"/>
          </a:p>
        </p:txBody>
      </p:sp>
      <p:sp>
        <p:nvSpPr>
          <p:cNvPr id="15" name="Google Shape;15;p3"/>
          <p:cNvSpPr txBox="1">
            <a:spLocks noGrp="1"/>
          </p:cNvSpPr>
          <p:nvPr>
            <p:ph type="subTitle" idx="1"/>
          </p:nvPr>
        </p:nvSpPr>
        <p:spPr>
          <a:xfrm>
            <a:off x="2438550" y="2840054"/>
            <a:ext cx="4266900" cy="784800"/>
          </a:xfrm>
          <a:prstGeom prst="rect">
            <a:avLst/>
          </a:prstGeom>
        </p:spPr>
        <p:txBody>
          <a:bodyPr spcFirstLastPara="1" wrap="square" lIns="0" tIns="0" rIns="0" bIns="0" anchor="ctr" anchorCtr="0">
            <a:noAutofit/>
          </a:bodyPr>
          <a:lstStyle>
            <a:lvl1pPr lvl="0" algn="ctr" rtl="0">
              <a:spcBef>
                <a:spcPts val="0"/>
              </a:spcBef>
              <a:spcAft>
                <a:spcPts val="0"/>
              </a:spcAft>
              <a:buClr>
                <a:schemeClr val="lt1"/>
              </a:buClr>
              <a:buSzPts val="1800"/>
              <a:buNone/>
              <a:defRPr sz="1800">
                <a:solidFill>
                  <a:schemeClr val="lt1"/>
                </a:solidFill>
                <a:latin typeface="+mj-ea"/>
                <a:ea typeface="+mj-ea"/>
              </a:defRPr>
            </a:lvl1pPr>
            <a:lvl2pPr lvl="1" algn="ctr" rtl="0">
              <a:spcBef>
                <a:spcPts val="1000"/>
              </a:spcBef>
              <a:spcAft>
                <a:spcPts val="0"/>
              </a:spcAft>
              <a:buClr>
                <a:schemeClr val="lt1"/>
              </a:buClr>
              <a:buSzPts val="1800"/>
              <a:buNone/>
              <a:defRPr sz="1800">
                <a:solidFill>
                  <a:schemeClr val="lt1"/>
                </a:solidFill>
              </a:defRPr>
            </a:lvl2pPr>
            <a:lvl3pPr lvl="2" algn="ctr" rtl="0">
              <a:spcBef>
                <a:spcPts val="1000"/>
              </a:spcBef>
              <a:spcAft>
                <a:spcPts val="0"/>
              </a:spcAft>
              <a:buClr>
                <a:schemeClr val="lt1"/>
              </a:buClr>
              <a:buSzPts val="1800"/>
              <a:buNone/>
              <a:defRPr sz="1800">
                <a:solidFill>
                  <a:schemeClr val="lt1"/>
                </a:solidFill>
              </a:defRPr>
            </a:lvl3pPr>
            <a:lvl4pPr lvl="3" algn="ctr" rtl="0">
              <a:spcBef>
                <a:spcPts val="1000"/>
              </a:spcBef>
              <a:spcAft>
                <a:spcPts val="0"/>
              </a:spcAft>
              <a:buClr>
                <a:schemeClr val="lt1"/>
              </a:buClr>
              <a:buSzPts val="1800"/>
              <a:buNone/>
              <a:defRPr sz="1800">
                <a:solidFill>
                  <a:schemeClr val="lt1"/>
                </a:solidFill>
              </a:defRPr>
            </a:lvl4pPr>
            <a:lvl5pPr lvl="4" algn="ctr" rtl="0">
              <a:spcBef>
                <a:spcPts val="1000"/>
              </a:spcBef>
              <a:spcAft>
                <a:spcPts val="0"/>
              </a:spcAft>
              <a:buClr>
                <a:schemeClr val="lt1"/>
              </a:buClr>
              <a:buSzPts val="1800"/>
              <a:buNone/>
              <a:defRPr sz="1800">
                <a:solidFill>
                  <a:schemeClr val="lt1"/>
                </a:solidFill>
              </a:defRPr>
            </a:lvl5pPr>
            <a:lvl6pPr lvl="5" algn="ctr" rtl="0">
              <a:spcBef>
                <a:spcPts val="1000"/>
              </a:spcBef>
              <a:spcAft>
                <a:spcPts val="0"/>
              </a:spcAft>
              <a:buClr>
                <a:schemeClr val="lt1"/>
              </a:buClr>
              <a:buSzPts val="1800"/>
              <a:buNone/>
              <a:defRPr sz="1800">
                <a:solidFill>
                  <a:schemeClr val="lt1"/>
                </a:solidFill>
              </a:defRPr>
            </a:lvl6pPr>
            <a:lvl7pPr lvl="6" algn="ctr" rtl="0">
              <a:spcBef>
                <a:spcPts val="1000"/>
              </a:spcBef>
              <a:spcAft>
                <a:spcPts val="0"/>
              </a:spcAft>
              <a:buClr>
                <a:schemeClr val="lt1"/>
              </a:buClr>
              <a:buSzPts val="1800"/>
              <a:buNone/>
              <a:defRPr sz="1800">
                <a:solidFill>
                  <a:schemeClr val="lt1"/>
                </a:solidFill>
              </a:defRPr>
            </a:lvl7pPr>
            <a:lvl8pPr lvl="7" algn="ctr" rtl="0">
              <a:spcBef>
                <a:spcPts val="1000"/>
              </a:spcBef>
              <a:spcAft>
                <a:spcPts val="0"/>
              </a:spcAft>
              <a:buClr>
                <a:schemeClr val="lt1"/>
              </a:buClr>
              <a:buSzPts val="1800"/>
              <a:buNone/>
              <a:defRPr sz="1800">
                <a:solidFill>
                  <a:schemeClr val="lt1"/>
                </a:solidFill>
              </a:defRPr>
            </a:lvl8pPr>
            <a:lvl9pPr lvl="8" algn="ctr" rtl="0">
              <a:spcBef>
                <a:spcPts val="1000"/>
              </a:spcBef>
              <a:spcAft>
                <a:spcPts val="1000"/>
              </a:spcAft>
              <a:buClr>
                <a:schemeClr val="lt1"/>
              </a:buClr>
              <a:buSzPts val="1800"/>
              <a:buNone/>
              <a:defRPr sz="1800">
                <a:solidFill>
                  <a:schemeClr val="lt1"/>
                </a:solidFill>
              </a:defRPr>
            </a:lvl9pPr>
          </a:lstStyle>
          <a:p>
            <a:endParaRPr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1"/>
        <p:cNvGrpSpPr/>
        <p:nvPr/>
      </p:nvGrpSpPr>
      <p:grpSpPr>
        <a:xfrm>
          <a:off x="0" y="0"/>
          <a:ext cx="0" cy="0"/>
          <a:chOff x="0" y="0"/>
          <a:chExt cx="0" cy="0"/>
        </a:xfrm>
      </p:grpSpPr>
      <p:pic>
        <p:nvPicPr>
          <p:cNvPr id="22" name="Google Shape;22;p5"/>
          <p:cNvPicPr preferRelativeResize="0"/>
          <p:nvPr/>
        </p:nvPicPr>
        <p:blipFill>
          <a:blip r:embed="rId2">
            <a:alphaModFix/>
          </a:blip>
          <a:stretch>
            <a:fillRect/>
          </a:stretch>
        </p:blipFill>
        <p:spPr>
          <a:xfrm>
            <a:off x="0" y="0"/>
            <a:ext cx="9144000" cy="5143500"/>
          </a:xfrm>
          <a:prstGeom prst="rect">
            <a:avLst/>
          </a:prstGeom>
          <a:noFill/>
          <a:ln>
            <a:noFill/>
          </a:ln>
        </p:spPr>
      </p:pic>
      <p:sp>
        <p:nvSpPr>
          <p:cNvPr id="23" name="Google Shape;23;p5"/>
          <p:cNvSpPr txBox="1">
            <a:spLocks noGrp="1"/>
          </p:cNvSpPr>
          <p:nvPr>
            <p:ph type="title"/>
          </p:nvPr>
        </p:nvSpPr>
        <p:spPr>
          <a:xfrm>
            <a:off x="699000" y="911700"/>
            <a:ext cx="2020800" cy="3327600"/>
          </a:xfrm>
          <a:prstGeom prst="rect">
            <a:avLst/>
          </a:prstGeom>
        </p:spPr>
        <p:txBody>
          <a:bodyPr spcFirstLastPara="1" wrap="square" lIns="0" tIns="0" rIns="0" bIns="0" anchor="ctr" anchorCtr="0">
            <a:noAutofit/>
          </a:bodyPr>
          <a:lstStyle>
            <a:lvl1pPr lvl="0">
              <a:spcBef>
                <a:spcPts val="0"/>
              </a:spcBef>
              <a:spcAft>
                <a:spcPts val="0"/>
              </a:spcAft>
              <a:buSzPts val="2600"/>
              <a:buNone/>
              <a:defRPr>
                <a:latin typeface="+mj-ea"/>
                <a:ea typeface="+mj-ea"/>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a:endParaRPr dirty="0"/>
          </a:p>
        </p:txBody>
      </p:sp>
      <p:sp>
        <p:nvSpPr>
          <p:cNvPr id="24" name="Google Shape;24;p5"/>
          <p:cNvSpPr txBox="1">
            <a:spLocks noGrp="1"/>
          </p:cNvSpPr>
          <p:nvPr>
            <p:ph type="body" idx="1"/>
          </p:nvPr>
        </p:nvSpPr>
        <p:spPr>
          <a:xfrm>
            <a:off x="3844325" y="805325"/>
            <a:ext cx="4842600" cy="3548100"/>
          </a:xfrm>
          <a:prstGeom prst="rect">
            <a:avLst/>
          </a:prstGeom>
        </p:spPr>
        <p:txBody>
          <a:bodyPr spcFirstLastPara="1" wrap="square" lIns="0" tIns="0" rIns="0" bIns="0" anchor="ctr" anchorCtr="0">
            <a:noAutofit/>
          </a:bodyPr>
          <a:lstStyle>
            <a:lvl1pPr marL="457200" lvl="0" indent="-368300">
              <a:spcBef>
                <a:spcPts val="600"/>
              </a:spcBef>
              <a:spcAft>
                <a:spcPts val="0"/>
              </a:spcAft>
              <a:buSzPts val="2200"/>
              <a:buChar char="◦"/>
              <a:defRPr>
                <a:latin typeface="+mj-ea"/>
                <a:ea typeface="+mj-ea"/>
              </a:defRPr>
            </a:lvl1pPr>
            <a:lvl2pPr marL="914400" lvl="1" indent="-368300">
              <a:spcBef>
                <a:spcPts val="1000"/>
              </a:spcBef>
              <a:spcAft>
                <a:spcPts val="0"/>
              </a:spcAft>
              <a:buSzPts val="2200"/>
              <a:buChar char="◦"/>
              <a:defRPr/>
            </a:lvl2pPr>
            <a:lvl3pPr marL="1371600" lvl="2" indent="-368300">
              <a:spcBef>
                <a:spcPts val="1000"/>
              </a:spcBef>
              <a:spcAft>
                <a:spcPts val="0"/>
              </a:spcAft>
              <a:buSzPts val="2200"/>
              <a:buChar char="◦"/>
              <a:defRPr/>
            </a:lvl3pPr>
            <a:lvl4pPr marL="1828800" lvl="3" indent="-368300">
              <a:spcBef>
                <a:spcPts val="1000"/>
              </a:spcBef>
              <a:spcAft>
                <a:spcPts val="0"/>
              </a:spcAft>
              <a:buSzPts val="2200"/>
              <a:buChar char="◦"/>
              <a:defRPr/>
            </a:lvl4pPr>
            <a:lvl5pPr marL="2286000" lvl="4" indent="-368300">
              <a:spcBef>
                <a:spcPts val="1000"/>
              </a:spcBef>
              <a:spcAft>
                <a:spcPts val="0"/>
              </a:spcAft>
              <a:buSzPts val="2200"/>
              <a:buChar char="◦"/>
              <a:defRPr/>
            </a:lvl5pPr>
            <a:lvl6pPr marL="2743200" lvl="5" indent="-368300">
              <a:spcBef>
                <a:spcPts val="1000"/>
              </a:spcBef>
              <a:spcAft>
                <a:spcPts val="0"/>
              </a:spcAft>
              <a:buSzPts val="2200"/>
              <a:buChar char="◦"/>
              <a:defRPr/>
            </a:lvl6pPr>
            <a:lvl7pPr marL="3200400" lvl="6" indent="-368300">
              <a:spcBef>
                <a:spcPts val="1000"/>
              </a:spcBef>
              <a:spcAft>
                <a:spcPts val="0"/>
              </a:spcAft>
              <a:buSzPts val="2200"/>
              <a:buChar char="◦"/>
              <a:defRPr/>
            </a:lvl7pPr>
            <a:lvl8pPr marL="3657600" lvl="7" indent="-368300">
              <a:spcBef>
                <a:spcPts val="1000"/>
              </a:spcBef>
              <a:spcAft>
                <a:spcPts val="0"/>
              </a:spcAft>
              <a:buSzPts val="2200"/>
              <a:buChar char="◦"/>
              <a:defRPr/>
            </a:lvl8pPr>
            <a:lvl9pPr marL="4114800" lvl="8" indent="-368300">
              <a:spcBef>
                <a:spcPts val="1000"/>
              </a:spcBef>
              <a:spcAft>
                <a:spcPts val="1000"/>
              </a:spcAft>
              <a:buSzPts val="2200"/>
              <a:buChar char="◦"/>
              <a:defRPr/>
            </a:lvl9pPr>
          </a:lstStyle>
          <a:p>
            <a:endParaRPr/>
          </a:p>
        </p:txBody>
      </p:sp>
      <p:sp>
        <p:nvSpPr>
          <p:cNvPr id="25" name="Google Shape;25;p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gradFill>
          <a:gsLst>
            <a:gs pos="0">
              <a:srgbClr val="E61E7F"/>
            </a:gs>
            <a:gs pos="100000">
              <a:srgbClr val="FF9900"/>
            </a:gs>
          </a:gsLst>
          <a:lin ang="5400700" scaled="0"/>
        </a:gradFill>
        <a:effectLst/>
      </p:bgPr>
    </p:bg>
    <p:spTree>
      <p:nvGrpSpPr>
        <p:cNvPr id="1" name="Shape 52"/>
        <p:cNvGrpSpPr/>
        <p:nvPr/>
      </p:nvGrpSpPr>
      <p:grpSpPr>
        <a:xfrm>
          <a:off x="0" y="0"/>
          <a:ext cx="0" cy="0"/>
          <a:chOff x="0" y="0"/>
          <a:chExt cx="0" cy="0"/>
        </a:xfrm>
      </p:grpSpPr>
      <p:sp>
        <p:nvSpPr>
          <p:cNvPr id="53" name="Google Shape;53;p11"/>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54" name="Google Shape;54;p11"/>
          <p:cNvPicPr preferRelativeResize="0"/>
          <p:nvPr/>
        </p:nvPicPr>
        <p:blipFill>
          <a:blip r:embed="rId2">
            <a:alphaModFix/>
          </a:blip>
          <a:stretch>
            <a:fillRect/>
          </a:stretch>
        </p:blipFill>
        <p:spPr>
          <a:xfrm>
            <a:off x="0" y="0"/>
            <a:ext cx="9144000" cy="5143500"/>
          </a:xfrm>
          <a:prstGeom prst="rect">
            <a:avLst/>
          </a:prstGeom>
          <a:noFill/>
          <a:ln>
            <a:noFill/>
          </a:ln>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Image background">
  <p:cSld name="BLANK_1">
    <p:bg>
      <p:bgPr>
        <a:solidFill>
          <a:srgbClr val="000000"/>
        </a:solidFill>
        <a:effectLst/>
      </p:bgPr>
    </p:bg>
    <p:spTree>
      <p:nvGrpSpPr>
        <p:cNvPr id="1" name="Shape 55"/>
        <p:cNvGrpSpPr/>
        <p:nvPr/>
      </p:nvGrpSpPr>
      <p:grpSpPr>
        <a:xfrm>
          <a:off x="0" y="0"/>
          <a:ext cx="0" cy="0"/>
          <a:chOff x="0" y="0"/>
          <a:chExt cx="0" cy="0"/>
        </a:xfrm>
      </p:grpSpPr>
      <p:sp>
        <p:nvSpPr>
          <p:cNvPr id="56" name="Google Shape;56;p12"/>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pic>
        <p:nvPicPr>
          <p:cNvPr id="57" name="Google Shape;57;p12"/>
          <p:cNvPicPr preferRelativeResize="0"/>
          <p:nvPr/>
        </p:nvPicPr>
        <p:blipFill rotWithShape="1">
          <a:blip r:embed="rId2">
            <a:alphaModFix/>
          </a:blip>
          <a:srcRect/>
          <a:stretch/>
        </p:blipFill>
        <p:spPr>
          <a:xfrm>
            <a:off x="0" y="0"/>
            <a:ext cx="9144000" cy="51435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rgbClr val="3C78D8"/>
            </a:gs>
            <a:gs pos="100000">
              <a:srgbClr val="00FFFF"/>
            </a:gs>
          </a:gsLst>
          <a:lin ang="5400700"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99000" y="911700"/>
            <a:ext cx="2020800" cy="3327600"/>
          </a:xfrm>
          <a:prstGeom prst="rect">
            <a:avLst/>
          </a:prstGeom>
          <a:noFill/>
          <a:ln>
            <a:noFill/>
          </a:ln>
          <a:effectLst>
            <a:outerShdw blurRad="42863" dist="9525" dir="5400000" algn="bl" rotWithShape="0">
              <a:srgbClr val="000000">
                <a:alpha val="20000"/>
              </a:srgbClr>
            </a:outerShdw>
          </a:effectLst>
        </p:spPr>
        <p:txBody>
          <a:bodyPr spcFirstLastPara="1" wrap="square" lIns="0" tIns="0" rIns="0" bIns="0" anchor="ctr" anchorCtr="0">
            <a:noAutofit/>
          </a:bodyPr>
          <a:lstStyle>
            <a:lvl1pPr lvl="0">
              <a:spcBef>
                <a:spcPts val="0"/>
              </a:spcBef>
              <a:spcAft>
                <a:spcPts val="0"/>
              </a:spcAft>
              <a:buClr>
                <a:schemeClr val="lt1"/>
              </a:buClr>
              <a:buSzPts val="2600"/>
              <a:buFont typeface="Montserrat ExtraBold"/>
              <a:buNone/>
              <a:defRPr sz="2600">
                <a:solidFill>
                  <a:schemeClr val="lt1"/>
                </a:solidFill>
                <a:latin typeface="Montserrat ExtraBold"/>
                <a:ea typeface="Montserrat ExtraBold"/>
                <a:cs typeface="Montserrat ExtraBold"/>
                <a:sym typeface="Montserrat ExtraBold"/>
              </a:defRPr>
            </a:lvl1pPr>
            <a:lvl2pPr lvl="1">
              <a:spcBef>
                <a:spcPts val="0"/>
              </a:spcBef>
              <a:spcAft>
                <a:spcPts val="0"/>
              </a:spcAft>
              <a:buClr>
                <a:schemeClr val="lt1"/>
              </a:buClr>
              <a:buSzPts val="2600"/>
              <a:buFont typeface="Montserrat ExtraBold"/>
              <a:buNone/>
              <a:defRPr sz="2600">
                <a:solidFill>
                  <a:schemeClr val="lt1"/>
                </a:solidFill>
                <a:latin typeface="Montserrat ExtraBold"/>
                <a:ea typeface="Montserrat ExtraBold"/>
                <a:cs typeface="Montserrat ExtraBold"/>
                <a:sym typeface="Montserrat ExtraBold"/>
              </a:defRPr>
            </a:lvl2pPr>
            <a:lvl3pPr lvl="2">
              <a:spcBef>
                <a:spcPts val="0"/>
              </a:spcBef>
              <a:spcAft>
                <a:spcPts val="0"/>
              </a:spcAft>
              <a:buClr>
                <a:schemeClr val="lt1"/>
              </a:buClr>
              <a:buSzPts val="2600"/>
              <a:buFont typeface="Montserrat ExtraBold"/>
              <a:buNone/>
              <a:defRPr sz="2600">
                <a:solidFill>
                  <a:schemeClr val="lt1"/>
                </a:solidFill>
                <a:latin typeface="Montserrat ExtraBold"/>
                <a:ea typeface="Montserrat ExtraBold"/>
                <a:cs typeface="Montserrat ExtraBold"/>
                <a:sym typeface="Montserrat ExtraBold"/>
              </a:defRPr>
            </a:lvl3pPr>
            <a:lvl4pPr lvl="3">
              <a:spcBef>
                <a:spcPts val="0"/>
              </a:spcBef>
              <a:spcAft>
                <a:spcPts val="0"/>
              </a:spcAft>
              <a:buClr>
                <a:schemeClr val="lt1"/>
              </a:buClr>
              <a:buSzPts val="2600"/>
              <a:buFont typeface="Montserrat ExtraBold"/>
              <a:buNone/>
              <a:defRPr sz="2600">
                <a:solidFill>
                  <a:schemeClr val="lt1"/>
                </a:solidFill>
                <a:latin typeface="Montserrat ExtraBold"/>
                <a:ea typeface="Montserrat ExtraBold"/>
                <a:cs typeface="Montserrat ExtraBold"/>
                <a:sym typeface="Montserrat ExtraBold"/>
              </a:defRPr>
            </a:lvl4pPr>
            <a:lvl5pPr lvl="4">
              <a:spcBef>
                <a:spcPts val="0"/>
              </a:spcBef>
              <a:spcAft>
                <a:spcPts val="0"/>
              </a:spcAft>
              <a:buClr>
                <a:schemeClr val="lt1"/>
              </a:buClr>
              <a:buSzPts val="2600"/>
              <a:buFont typeface="Montserrat ExtraBold"/>
              <a:buNone/>
              <a:defRPr sz="2600">
                <a:solidFill>
                  <a:schemeClr val="lt1"/>
                </a:solidFill>
                <a:latin typeface="Montserrat ExtraBold"/>
                <a:ea typeface="Montserrat ExtraBold"/>
                <a:cs typeface="Montserrat ExtraBold"/>
                <a:sym typeface="Montserrat ExtraBold"/>
              </a:defRPr>
            </a:lvl5pPr>
            <a:lvl6pPr lvl="5">
              <a:spcBef>
                <a:spcPts val="0"/>
              </a:spcBef>
              <a:spcAft>
                <a:spcPts val="0"/>
              </a:spcAft>
              <a:buClr>
                <a:schemeClr val="lt1"/>
              </a:buClr>
              <a:buSzPts val="2600"/>
              <a:buFont typeface="Montserrat ExtraBold"/>
              <a:buNone/>
              <a:defRPr sz="2600">
                <a:solidFill>
                  <a:schemeClr val="lt1"/>
                </a:solidFill>
                <a:latin typeface="Montserrat ExtraBold"/>
                <a:ea typeface="Montserrat ExtraBold"/>
                <a:cs typeface="Montserrat ExtraBold"/>
                <a:sym typeface="Montserrat ExtraBold"/>
              </a:defRPr>
            </a:lvl6pPr>
            <a:lvl7pPr lvl="6">
              <a:spcBef>
                <a:spcPts val="0"/>
              </a:spcBef>
              <a:spcAft>
                <a:spcPts val="0"/>
              </a:spcAft>
              <a:buClr>
                <a:schemeClr val="lt1"/>
              </a:buClr>
              <a:buSzPts val="2600"/>
              <a:buFont typeface="Montserrat ExtraBold"/>
              <a:buNone/>
              <a:defRPr sz="2600">
                <a:solidFill>
                  <a:schemeClr val="lt1"/>
                </a:solidFill>
                <a:latin typeface="Montserrat ExtraBold"/>
                <a:ea typeface="Montserrat ExtraBold"/>
                <a:cs typeface="Montserrat ExtraBold"/>
                <a:sym typeface="Montserrat ExtraBold"/>
              </a:defRPr>
            </a:lvl7pPr>
            <a:lvl8pPr lvl="7">
              <a:spcBef>
                <a:spcPts val="0"/>
              </a:spcBef>
              <a:spcAft>
                <a:spcPts val="0"/>
              </a:spcAft>
              <a:buClr>
                <a:schemeClr val="lt1"/>
              </a:buClr>
              <a:buSzPts val="2600"/>
              <a:buFont typeface="Montserrat ExtraBold"/>
              <a:buNone/>
              <a:defRPr sz="2600">
                <a:solidFill>
                  <a:schemeClr val="lt1"/>
                </a:solidFill>
                <a:latin typeface="Montserrat ExtraBold"/>
                <a:ea typeface="Montserrat ExtraBold"/>
                <a:cs typeface="Montserrat ExtraBold"/>
                <a:sym typeface="Montserrat ExtraBold"/>
              </a:defRPr>
            </a:lvl8pPr>
            <a:lvl9pPr lvl="8">
              <a:spcBef>
                <a:spcPts val="0"/>
              </a:spcBef>
              <a:spcAft>
                <a:spcPts val="0"/>
              </a:spcAft>
              <a:buClr>
                <a:schemeClr val="lt1"/>
              </a:buClr>
              <a:buSzPts val="2600"/>
              <a:buFont typeface="Montserrat ExtraBold"/>
              <a:buNone/>
              <a:defRPr sz="2600">
                <a:solidFill>
                  <a:schemeClr val="lt1"/>
                </a:solidFill>
                <a:latin typeface="Montserrat ExtraBold"/>
                <a:ea typeface="Montserrat ExtraBold"/>
                <a:cs typeface="Montserrat ExtraBold"/>
                <a:sym typeface="Montserrat ExtraBold"/>
              </a:defRPr>
            </a:lvl9pPr>
          </a:lstStyle>
          <a:p>
            <a:endParaRPr dirty="0"/>
          </a:p>
        </p:txBody>
      </p:sp>
      <p:sp>
        <p:nvSpPr>
          <p:cNvPr id="7" name="Google Shape;7;p1"/>
          <p:cNvSpPr txBox="1">
            <a:spLocks noGrp="1"/>
          </p:cNvSpPr>
          <p:nvPr>
            <p:ph type="body" idx="1"/>
          </p:nvPr>
        </p:nvSpPr>
        <p:spPr>
          <a:xfrm>
            <a:off x="3844325" y="805325"/>
            <a:ext cx="4842600" cy="3548100"/>
          </a:xfrm>
          <a:prstGeom prst="rect">
            <a:avLst/>
          </a:prstGeom>
          <a:noFill/>
          <a:ln>
            <a:noFill/>
          </a:ln>
        </p:spPr>
        <p:txBody>
          <a:bodyPr spcFirstLastPara="1" wrap="square" lIns="0" tIns="0" rIns="0" bIns="0" anchor="ctr" anchorCtr="0">
            <a:noAutofit/>
          </a:bodyPr>
          <a:lstStyle>
            <a:lvl1pPr marL="457200" lvl="0" indent="-368300">
              <a:lnSpc>
                <a:spcPct val="115000"/>
              </a:lnSpc>
              <a:spcBef>
                <a:spcPts val="600"/>
              </a:spcBef>
              <a:spcAft>
                <a:spcPts val="0"/>
              </a:spcAft>
              <a:buClr>
                <a:schemeClr val="dk2"/>
              </a:buClr>
              <a:buSzPts val="2200"/>
              <a:buFont typeface="Montserrat Light"/>
              <a:buChar char="◦"/>
              <a:defRPr sz="2200">
                <a:solidFill>
                  <a:schemeClr val="dk1"/>
                </a:solidFill>
                <a:latin typeface="Montserrat Light"/>
                <a:ea typeface="Montserrat Light"/>
                <a:cs typeface="Montserrat Light"/>
                <a:sym typeface="Montserrat Light"/>
              </a:defRPr>
            </a:lvl1pPr>
            <a:lvl2pPr marL="914400" lvl="1" indent="-368300">
              <a:lnSpc>
                <a:spcPct val="115000"/>
              </a:lnSpc>
              <a:spcBef>
                <a:spcPts val="1000"/>
              </a:spcBef>
              <a:spcAft>
                <a:spcPts val="0"/>
              </a:spcAft>
              <a:buClr>
                <a:schemeClr val="dk2"/>
              </a:buClr>
              <a:buSzPts val="2200"/>
              <a:buFont typeface="Montserrat Light"/>
              <a:buChar char="◦"/>
              <a:defRPr sz="2200">
                <a:solidFill>
                  <a:schemeClr val="dk1"/>
                </a:solidFill>
                <a:latin typeface="Montserrat Light"/>
                <a:ea typeface="Montserrat Light"/>
                <a:cs typeface="Montserrat Light"/>
                <a:sym typeface="Montserrat Light"/>
              </a:defRPr>
            </a:lvl2pPr>
            <a:lvl3pPr marL="1371600" lvl="2" indent="-368300">
              <a:lnSpc>
                <a:spcPct val="115000"/>
              </a:lnSpc>
              <a:spcBef>
                <a:spcPts val="1000"/>
              </a:spcBef>
              <a:spcAft>
                <a:spcPts val="0"/>
              </a:spcAft>
              <a:buClr>
                <a:schemeClr val="dk2"/>
              </a:buClr>
              <a:buSzPts val="2200"/>
              <a:buFont typeface="Montserrat Light"/>
              <a:buChar char="◦"/>
              <a:defRPr sz="2200">
                <a:solidFill>
                  <a:schemeClr val="dk1"/>
                </a:solidFill>
                <a:latin typeface="Montserrat Light"/>
                <a:ea typeface="Montserrat Light"/>
                <a:cs typeface="Montserrat Light"/>
                <a:sym typeface="Montserrat Light"/>
              </a:defRPr>
            </a:lvl3pPr>
            <a:lvl4pPr marL="1828800" lvl="3" indent="-368300">
              <a:lnSpc>
                <a:spcPct val="115000"/>
              </a:lnSpc>
              <a:spcBef>
                <a:spcPts val="1000"/>
              </a:spcBef>
              <a:spcAft>
                <a:spcPts val="0"/>
              </a:spcAft>
              <a:buClr>
                <a:schemeClr val="dk1"/>
              </a:buClr>
              <a:buSzPts val="2200"/>
              <a:buFont typeface="Montserrat Light"/>
              <a:buChar char="◦"/>
              <a:defRPr sz="2200">
                <a:solidFill>
                  <a:schemeClr val="dk1"/>
                </a:solidFill>
                <a:latin typeface="Montserrat Light"/>
                <a:ea typeface="Montserrat Light"/>
                <a:cs typeface="Montserrat Light"/>
                <a:sym typeface="Montserrat Light"/>
              </a:defRPr>
            </a:lvl4pPr>
            <a:lvl5pPr marL="2286000" lvl="4" indent="-368300">
              <a:lnSpc>
                <a:spcPct val="115000"/>
              </a:lnSpc>
              <a:spcBef>
                <a:spcPts val="1000"/>
              </a:spcBef>
              <a:spcAft>
                <a:spcPts val="0"/>
              </a:spcAft>
              <a:buClr>
                <a:schemeClr val="dk1"/>
              </a:buClr>
              <a:buSzPts val="2200"/>
              <a:buFont typeface="Montserrat Light"/>
              <a:buChar char="◦"/>
              <a:defRPr sz="2200">
                <a:solidFill>
                  <a:schemeClr val="dk1"/>
                </a:solidFill>
                <a:latin typeface="Montserrat Light"/>
                <a:ea typeface="Montserrat Light"/>
                <a:cs typeface="Montserrat Light"/>
                <a:sym typeface="Montserrat Light"/>
              </a:defRPr>
            </a:lvl5pPr>
            <a:lvl6pPr marL="2743200" lvl="5" indent="-368300">
              <a:lnSpc>
                <a:spcPct val="115000"/>
              </a:lnSpc>
              <a:spcBef>
                <a:spcPts val="1000"/>
              </a:spcBef>
              <a:spcAft>
                <a:spcPts val="0"/>
              </a:spcAft>
              <a:buClr>
                <a:schemeClr val="dk1"/>
              </a:buClr>
              <a:buSzPts val="2200"/>
              <a:buFont typeface="Montserrat Light"/>
              <a:buChar char="◦"/>
              <a:defRPr sz="2200">
                <a:solidFill>
                  <a:schemeClr val="dk1"/>
                </a:solidFill>
                <a:latin typeface="Montserrat Light"/>
                <a:ea typeface="Montserrat Light"/>
                <a:cs typeface="Montserrat Light"/>
                <a:sym typeface="Montserrat Light"/>
              </a:defRPr>
            </a:lvl6pPr>
            <a:lvl7pPr marL="3200400" lvl="6" indent="-368300">
              <a:lnSpc>
                <a:spcPct val="115000"/>
              </a:lnSpc>
              <a:spcBef>
                <a:spcPts val="1000"/>
              </a:spcBef>
              <a:spcAft>
                <a:spcPts val="0"/>
              </a:spcAft>
              <a:buClr>
                <a:schemeClr val="dk1"/>
              </a:buClr>
              <a:buSzPts val="2200"/>
              <a:buFont typeface="Montserrat Light"/>
              <a:buChar char="◦"/>
              <a:defRPr sz="2200">
                <a:solidFill>
                  <a:schemeClr val="dk1"/>
                </a:solidFill>
                <a:latin typeface="Montserrat Light"/>
                <a:ea typeface="Montserrat Light"/>
                <a:cs typeface="Montserrat Light"/>
                <a:sym typeface="Montserrat Light"/>
              </a:defRPr>
            </a:lvl7pPr>
            <a:lvl8pPr marL="3657600" lvl="7" indent="-368300">
              <a:lnSpc>
                <a:spcPct val="115000"/>
              </a:lnSpc>
              <a:spcBef>
                <a:spcPts val="1000"/>
              </a:spcBef>
              <a:spcAft>
                <a:spcPts val="0"/>
              </a:spcAft>
              <a:buClr>
                <a:schemeClr val="dk1"/>
              </a:buClr>
              <a:buSzPts val="2200"/>
              <a:buFont typeface="Montserrat Light"/>
              <a:buChar char="◦"/>
              <a:defRPr sz="2200">
                <a:solidFill>
                  <a:schemeClr val="dk1"/>
                </a:solidFill>
                <a:latin typeface="Montserrat Light"/>
                <a:ea typeface="Montserrat Light"/>
                <a:cs typeface="Montserrat Light"/>
                <a:sym typeface="Montserrat Light"/>
              </a:defRPr>
            </a:lvl8pPr>
            <a:lvl9pPr marL="4114800" lvl="8" indent="-368300">
              <a:lnSpc>
                <a:spcPct val="115000"/>
              </a:lnSpc>
              <a:spcBef>
                <a:spcPts val="1000"/>
              </a:spcBef>
              <a:spcAft>
                <a:spcPts val="1000"/>
              </a:spcAft>
              <a:buClr>
                <a:schemeClr val="dk1"/>
              </a:buClr>
              <a:buSzPts val="2200"/>
              <a:buFont typeface="Montserrat Light"/>
              <a:buChar char="◦"/>
              <a:defRPr sz="2200">
                <a:solidFill>
                  <a:schemeClr val="dk1"/>
                </a:solidFill>
                <a:latin typeface="Montserrat Light"/>
                <a:ea typeface="Montserrat Light"/>
                <a:cs typeface="Montserrat Light"/>
                <a:sym typeface="Montserrat Light"/>
              </a:defRPr>
            </a:lvl9pPr>
          </a:lstStyle>
          <a:p>
            <a:endParaRPr dirty="0"/>
          </a:p>
        </p:txBody>
      </p:sp>
      <p:sp>
        <p:nvSpPr>
          <p:cNvPr id="8" name="Google Shape;8;p1"/>
          <p:cNvSpPr txBox="1">
            <a:spLocks noGrp="1"/>
          </p:cNvSpPr>
          <p:nvPr>
            <p:ph type="sldNum" idx="12"/>
          </p:nvPr>
        </p:nvSpPr>
        <p:spPr>
          <a:xfrm>
            <a:off x="8480584" y="4749851"/>
            <a:ext cx="548700" cy="393600"/>
          </a:xfrm>
          <a:prstGeom prst="rect">
            <a:avLst/>
          </a:prstGeom>
          <a:noFill/>
          <a:ln>
            <a:noFill/>
          </a:ln>
        </p:spPr>
        <p:txBody>
          <a:bodyPr spcFirstLastPara="1" wrap="square" lIns="0" tIns="0" rIns="0" bIns="0" anchor="ctr" anchorCtr="0">
            <a:noAutofit/>
          </a:bodyPr>
          <a:lstStyle>
            <a:lvl1pPr lvl="0" algn="r">
              <a:buNone/>
              <a:defRPr sz="1200">
                <a:solidFill>
                  <a:schemeClr val="dk2"/>
                </a:solidFill>
                <a:latin typeface="Montserrat Light"/>
                <a:ea typeface="Montserrat Light"/>
                <a:cs typeface="Montserrat Light"/>
                <a:sym typeface="Montserrat Light"/>
              </a:defRPr>
            </a:lvl1pPr>
            <a:lvl2pPr lvl="1" algn="r">
              <a:buNone/>
              <a:defRPr sz="1200">
                <a:solidFill>
                  <a:schemeClr val="dk2"/>
                </a:solidFill>
                <a:latin typeface="Montserrat Light"/>
                <a:ea typeface="Montserrat Light"/>
                <a:cs typeface="Montserrat Light"/>
                <a:sym typeface="Montserrat Light"/>
              </a:defRPr>
            </a:lvl2pPr>
            <a:lvl3pPr lvl="2" algn="r">
              <a:buNone/>
              <a:defRPr sz="1200">
                <a:solidFill>
                  <a:schemeClr val="dk2"/>
                </a:solidFill>
                <a:latin typeface="Montserrat Light"/>
                <a:ea typeface="Montserrat Light"/>
                <a:cs typeface="Montserrat Light"/>
                <a:sym typeface="Montserrat Light"/>
              </a:defRPr>
            </a:lvl3pPr>
            <a:lvl4pPr lvl="3" algn="r">
              <a:buNone/>
              <a:defRPr sz="1200">
                <a:solidFill>
                  <a:schemeClr val="dk2"/>
                </a:solidFill>
                <a:latin typeface="Montserrat Light"/>
                <a:ea typeface="Montserrat Light"/>
                <a:cs typeface="Montserrat Light"/>
                <a:sym typeface="Montserrat Light"/>
              </a:defRPr>
            </a:lvl4pPr>
            <a:lvl5pPr lvl="4" algn="r">
              <a:buNone/>
              <a:defRPr sz="1200">
                <a:solidFill>
                  <a:schemeClr val="dk2"/>
                </a:solidFill>
                <a:latin typeface="Montserrat Light"/>
                <a:ea typeface="Montserrat Light"/>
                <a:cs typeface="Montserrat Light"/>
                <a:sym typeface="Montserrat Light"/>
              </a:defRPr>
            </a:lvl5pPr>
            <a:lvl6pPr lvl="5" algn="r">
              <a:buNone/>
              <a:defRPr sz="1200">
                <a:solidFill>
                  <a:schemeClr val="dk2"/>
                </a:solidFill>
                <a:latin typeface="Montserrat Light"/>
                <a:ea typeface="Montserrat Light"/>
                <a:cs typeface="Montserrat Light"/>
                <a:sym typeface="Montserrat Light"/>
              </a:defRPr>
            </a:lvl6pPr>
            <a:lvl7pPr lvl="6" algn="r">
              <a:buNone/>
              <a:defRPr sz="1200">
                <a:solidFill>
                  <a:schemeClr val="dk2"/>
                </a:solidFill>
                <a:latin typeface="Montserrat Light"/>
                <a:ea typeface="Montserrat Light"/>
                <a:cs typeface="Montserrat Light"/>
                <a:sym typeface="Montserrat Light"/>
              </a:defRPr>
            </a:lvl7pPr>
            <a:lvl8pPr lvl="7" algn="r">
              <a:buNone/>
              <a:defRPr sz="1200">
                <a:solidFill>
                  <a:schemeClr val="dk2"/>
                </a:solidFill>
                <a:latin typeface="Montserrat Light"/>
                <a:ea typeface="Montserrat Light"/>
                <a:cs typeface="Montserrat Light"/>
                <a:sym typeface="Montserrat Light"/>
              </a:defRPr>
            </a:lvl8pPr>
            <a:lvl9pPr lvl="8" algn="r">
              <a:buNone/>
              <a:defRPr sz="1200">
                <a:solidFill>
                  <a:schemeClr val="dk2"/>
                </a:solidFill>
                <a:latin typeface="Montserrat Light"/>
                <a:ea typeface="Montserrat Light"/>
                <a:cs typeface="Montserrat Light"/>
                <a:sym typeface="Montserrat Light"/>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7" r:id="rId4"/>
    <p:sldLayoutId id="2147483658" r:id="rId5"/>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mj-ea"/>
          <a:ea typeface="+mj-ea"/>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mn-ea"/>
          <a:ea typeface="+mn-ea"/>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5" name="タイトル 4">
            <a:extLst>
              <a:ext uri="{FF2B5EF4-FFF2-40B4-BE49-F238E27FC236}">
                <a16:creationId xmlns:a16="http://schemas.microsoft.com/office/drawing/2014/main" id="{6845AC1E-BBB5-4950-B21F-0B28D39918D4}"/>
              </a:ext>
            </a:extLst>
          </p:cNvPr>
          <p:cNvSpPr>
            <a:spLocks noGrp="1"/>
          </p:cNvSpPr>
          <p:nvPr>
            <p:ph type="ctrTitle"/>
          </p:nvPr>
        </p:nvSpPr>
        <p:spPr>
          <a:xfrm>
            <a:off x="1476373" y="1223250"/>
            <a:ext cx="5965971" cy="2697000"/>
          </a:xfrm>
        </p:spPr>
        <p:txBody>
          <a:bodyPr/>
          <a:lstStyle/>
          <a:p>
            <a:r>
              <a:rPr lang="ja-JP" altLang="en-US" sz="3600" b="1" dirty="0">
                <a:solidFill>
                  <a:srgbClr val="002060"/>
                </a:solidFill>
                <a:latin typeface="メイリオ" panose="020B0604030504040204" pitchFamily="50" charset="-128"/>
                <a:ea typeface="メイリオ" panose="020B0604030504040204" pitchFamily="50" charset="-128"/>
              </a:rPr>
              <a:t>「暮らす」の視点から</a:t>
            </a:r>
            <a:r>
              <a:rPr lang="en-US" altLang="ja-JP" sz="3600" b="1" dirty="0">
                <a:solidFill>
                  <a:srgbClr val="002060"/>
                </a:solidFill>
                <a:latin typeface="メイリオ" panose="020B0604030504040204" pitchFamily="50" charset="-128"/>
                <a:ea typeface="メイリオ" panose="020B0604030504040204" pitchFamily="50" charset="-128"/>
              </a:rPr>
              <a:t/>
            </a:r>
            <a:br>
              <a:rPr lang="en-US" altLang="ja-JP" sz="3600" b="1" dirty="0">
                <a:solidFill>
                  <a:srgbClr val="002060"/>
                </a:solidFill>
                <a:latin typeface="メイリオ" panose="020B0604030504040204" pitchFamily="50" charset="-128"/>
                <a:ea typeface="メイリオ" panose="020B0604030504040204" pitchFamily="50" charset="-128"/>
              </a:rPr>
            </a:br>
            <a:r>
              <a:rPr lang="ja-JP" altLang="en-US" sz="3600" b="1" dirty="0">
                <a:solidFill>
                  <a:srgbClr val="002060"/>
                </a:solidFill>
                <a:latin typeface="メイリオ" panose="020B0604030504040204" pitchFamily="50" charset="-128"/>
                <a:ea typeface="メイリオ" panose="020B0604030504040204" pitchFamily="50" charset="-128"/>
              </a:rPr>
              <a:t>平時、災害時の生活を</a:t>
            </a:r>
            <a:r>
              <a:rPr lang="ja-JP" altLang="en-US" sz="3600" b="1" dirty="0" smtClean="0">
                <a:solidFill>
                  <a:srgbClr val="002060"/>
                </a:solidFill>
                <a:latin typeface="メイリオ" panose="020B0604030504040204" pitchFamily="50" charset="-128"/>
                <a:ea typeface="メイリオ" panose="020B0604030504040204" pitchFamily="50" charset="-128"/>
              </a:rPr>
              <a:t>考える</a:t>
            </a:r>
            <a:r>
              <a:rPr lang="en-US" altLang="ja-JP" sz="3600" b="1" dirty="0" smtClean="0">
                <a:solidFill>
                  <a:srgbClr val="002060"/>
                </a:solidFill>
                <a:latin typeface="メイリオ" panose="020B0604030504040204" pitchFamily="50" charset="-128"/>
                <a:ea typeface="メイリオ" panose="020B0604030504040204" pitchFamily="50" charset="-128"/>
              </a:rPr>
              <a:t/>
            </a:r>
            <a:br>
              <a:rPr lang="en-US" altLang="ja-JP" sz="3600" b="1" dirty="0" smtClean="0">
                <a:solidFill>
                  <a:srgbClr val="002060"/>
                </a:solidFill>
                <a:latin typeface="メイリオ" panose="020B0604030504040204" pitchFamily="50" charset="-128"/>
                <a:ea typeface="メイリオ" panose="020B0604030504040204" pitchFamily="50" charset="-128"/>
              </a:rPr>
            </a:br>
            <a:r>
              <a:rPr lang="ja-JP" altLang="en-US" b="1" dirty="0" smtClean="0">
                <a:solidFill>
                  <a:srgbClr val="002060"/>
                </a:solidFill>
                <a:latin typeface="メイリオ" panose="020B0604030504040204" pitchFamily="50" charset="-128"/>
                <a:ea typeface="メイリオ" panose="020B0604030504040204" pitchFamily="50" charset="-128"/>
              </a:rPr>
              <a:t>（ワークショップ）</a:t>
            </a:r>
            <a:endParaRPr lang="ja-JP" altLang="en-US" b="1" dirty="0">
              <a:latin typeface="メイリオ" panose="020B0604030504040204" pitchFamily="50" charset="-128"/>
              <a:ea typeface="メイリオ" panose="020B0604030504040204" pitchFamily="50"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E61E7F"/>
            </a:gs>
            <a:gs pos="100000">
              <a:srgbClr val="FF9900"/>
            </a:gs>
          </a:gsLst>
          <a:lin ang="5400700" scaled="0"/>
        </a:gradFill>
        <a:effectLst/>
      </p:bgPr>
    </p:bg>
    <p:spTree>
      <p:nvGrpSpPr>
        <p:cNvPr id="1" name="Shape 102"/>
        <p:cNvGrpSpPr/>
        <p:nvPr/>
      </p:nvGrpSpPr>
      <p:grpSpPr>
        <a:xfrm>
          <a:off x="0" y="0"/>
          <a:ext cx="0" cy="0"/>
          <a:chOff x="0" y="0"/>
          <a:chExt cx="0" cy="0"/>
        </a:xfrm>
      </p:grpSpPr>
      <p:sp>
        <p:nvSpPr>
          <p:cNvPr id="109" name="Google Shape;109;p1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fld id="{00000000-1234-1234-1234-123412341234}" type="slidenum">
              <a:rPr lang="en">
                <a:solidFill>
                  <a:srgbClr val="B7B7B7"/>
                </a:solidFill>
              </a:rPr>
              <a:pPr/>
              <a:t>10</a:t>
            </a:fld>
            <a:endParaRPr>
              <a:solidFill>
                <a:srgbClr val="B7B7B7"/>
              </a:solidFill>
            </a:endParaRPr>
          </a:p>
        </p:txBody>
      </p:sp>
      <p:graphicFrame>
        <p:nvGraphicFramePr>
          <p:cNvPr id="3" name="表 2"/>
          <p:cNvGraphicFramePr>
            <a:graphicFrameLocks noGrp="1"/>
          </p:cNvGraphicFramePr>
          <p:nvPr>
            <p:extLst>
              <p:ext uri="{D42A27DB-BD31-4B8C-83A1-F6EECF244321}">
                <p14:modId xmlns:p14="http://schemas.microsoft.com/office/powerpoint/2010/main" val="3948607493"/>
              </p:ext>
            </p:extLst>
          </p:nvPr>
        </p:nvGraphicFramePr>
        <p:xfrm>
          <a:off x="981503" y="835497"/>
          <a:ext cx="3702321" cy="3548061"/>
        </p:xfrm>
        <a:graphic>
          <a:graphicData uri="http://schemas.openxmlformats.org/drawingml/2006/table">
            <a:tbl>
              <a:tblPr/>
              <a:tblGrid>
                <a:gridCol w="411369">
                  <a:extLst>
                    <a:ext uri="{9D8B030D-6E8A-4147-A177-3AD203B41FA5}">
                      <a16:colId xmlns:a16="http://schemas.microsoft.com/office/drawing/2014/main" val="20000"/>
                    </a:ext>
                  </a:extLst>
                </a:gridCol>
                <a:gridCol w="411369">
                  <a:extLst>
                    <a:ext uri="{9D8B030D-6E8A-4147-A177-3AD203B41FA5}">
                      <a16:colId xmlns:a16="http://schemas.microsoft.com/office/drawing/2014/main" val="20001"/>
                    </a:ext>
                  </a:extLst>
                </a:gridCol>
                <a:gridCol w="411369">
                  <a:extLst>
                    <a:ext uri="{9D8B030D-6E8A-4147-A177-3AD203B41FA5}">
                      <a16:colId xmlns:a16="http://schemas.microsoft.com/office/drawing/2014/main" val="20002"/>
                    </a:ext>
                  </a:extLst>
                </a:gridCol>
                <a:gridCol w="411369">
                  <a:extLst>
                    <a:ext uri="{9D8B030D-6E8A-4147-A177-3AD203B41FA5}">
                      <a16:colId xmlns:a16="http://schemas.microsoft.com/office/drawing/2014/main" val="20003"/>
                    </a:ext>
                  </a:extLst>
                </a:gridCol>
                <a:gridCol w="411369">
                  <a:extLst>
                    <a:ext uri="{9D8B030D-6E8A-4147-A177-3AD203B41FA5}">
                      <a16:colId xmlns:a16="http://schemas.microsoft.com/office/drawing/2014/main" val="20004"/>
                    </a:ext>
                  </a:extLst>
                </a:gridCol>
                <a:gridCol w="411369">
                  <a:extLst>
                    <a:ext uri="{9D8B030D-6E8A-4147-A177-3AD203B41FA5}">
                      <a16:colId xmlns:a16="http://schemas.microsoft.com/office/drawing/2014/main" val="20005"/>
                    </a:ext>
                  </a:extLst>
                </a:gridCol>
                <a:gridCol w="411369">
                  <a:extLst>
                    <a:ext uri="{9D8B030D-6E8A-4147-A177-3AD203B41FA5}">
                      <a16:colId xmlns:a16="http://schemas.microsoft.com/office/drawing/2014/main" val="20006"/>
                    </a:ext>
                  </a:extLst>
                </a:gridCol>
                <a:gridCol w="411369">
                  <a:extLst>
                    <a:ext uri="{9D8B030D-6E8A-4147-A177-3AD203B41FA5}">
                      <a16:colId xmlns:a16="http://schemas.microsoft.com/office/drawing/2014/main" val="20007"/>
                    </a:ext>
                  </a:extLst>
                </a:gridCol>
                <a:gridCol w="411369">
                  <a:extLst>
                    <a:ext uri="{9D8B030D-6E8A-4147-A177-3AD203B41FA5}">
                      <a16:colId xmlns:a16="http://schemas.microsoft.com/office/drawing/2014/main" val="20008"/>
                    </a:ext>
                  </a:extLst>
                </a:gridCol>
              </a:tblGrid>
              <a:tr h="394229">
                <a:tc>
                  <a:txBody>
                    <a:bodyPr/>
                    <a:lstStyle/>
                    <a:p>
                      <a:pPr algn="ctr" fontAlgn="ctr"/>
                      <a:r>
                        <a:rPr lang="ja-JP" altLang="en-US" sz="1200" b="1" i="0" u="none" strike="noStrike" dirty="0">
                          <a:solidFill>
                            <a:schemeClr val="accent3">
                              <a:lumMod val="75000"/>
                            </a:schemeClr>
                          </a:solidFill>
                          <a:effectLst/>
                          <a:latin typeface="ＭＳ Ｐゴシック" panose="020B0600070205080204" pitchFamily="50" charset="-128"/>
                          <a:ea typeface="ＭＳ Ｐゴシック" panose="020B0600070205080204" pitchFamily="50" charset="-128"/>
                        </a:rPr>
                        <a:t>会社</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A-2</a:t>
                      </a:r>
                      <a:endParaRPr lang="ja-JP" altLang="en-US" sz="14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1" i="0" u="none" strike="noStrike" dirty="0">
                          <a:solidFill>
                            <a:schemeClr val="accent3">
                              <a:lumMod val="75000"/>
                            </a:schemeClr>
                          </a:solidFill>
                          <a:effectLst/>
                          <a:latin typeface="ＭＳ Ｐゴシック" panose="020B0600070205080204" pitchFamily="50" charset="-128"/>
                          <a:ea typeface="ＭＳ Ｐゴシック" panose="020B0600070205080204" pitchFamily="50" charset="-128"/>
                        </a:rPr>
                        <a:t>通信環境</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4229">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A-4</a:t>
                      </a:r>
                      <a:endParaRPr lang="ja-JP" altLang="en-US" sz="14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ja-JP" altLang="en-US" sz="1050" b="1" i="0" u="none" strike="noStrike" dirty="0">
                          <a:solidFill>
                            <a:srgbClr val="FFFF00"/>
                          </a:solidFill>
                          <a:effectLst/>
                          <a:latin typeface="ＭＳ Ｐゴシック" panose="020B0600070205080204" pitchFamily="50" charset="-128"/>
                          <a:ea typeface="+mn-ea"/>
                        </a:rPr>
                        <a:t>仕事をする</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kumimoji="0" lang="ja-JP" altLang="en-US" sz="1100" b="1" i="0" u="none" strike="noStrike" kern="0" cap="none" spc="0" normalizeH="0" baseline="0" noProof="0" dirty="0">
                          <a:ln>
                            <a:noFill/>
                          </a:ln>
                          <a:solidFill>
                            <a:srgbClr val="4050E5">
                              <a:lumMod val="75000"/>
                            </a:srgbClr>
                          </a:solidFill>
                          <a:effectLst/>
                          <a:uLnTx/>
                          <a:uFillTx/>
                          <a:latin typeface="ＭＳ Ｐゴシック" panose="020B0600070205080204" pitchFamily="50" charset="-128"/>
                          <a:ea typeface="+mn-ea"/>
                          <a:cs typeface="+mn-cs"/>
                          <a:sym typeface="Arial"/>
                        </a:rPr>
                        <a:t>通勤</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0" lang="ja-JP" altLang="en-US" sz="1400" b="0" i="0" u="none" strike="noStrike" kern="0" cap="none" spc="0" normalizeH="0" baseline="0" noProof="0" dirty="0">
                          <a:ln>
                            <a:noFill/>
                          </a:ln>
                          <a:solidFill>
                            <a:srgbClr val="FFFF00"/>
                          </a:solidFill>
                          <a:effectLst/>
                          <a:uLnTx/>
                          <a:uFillTx/>
                          <a:latin typeface="ＭＳ Ｐゴシック" panose="020B0600070205080204" pitchFamily="50" charset="-128"/>
                          <a:ea typeface="+mn-ea"/>
                          <a:cs typeface="+mn-cs"/>
                          <a:sym typeface="Arial"/>
                        </a:rPr>
                        <a:t>Ｂ</a:t>
                      </a:r>
                      <a:endPar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kumimoji="0" lang="ja-JP" altLang="en-US" sz="1400" b="0" i="0" u="none" strike="noStrike" kern="0" cap="none" spc="0" normalizeH="0" baseline="0" noProof="0" dirty="0">
                          <a:ln>
                            <a:noFill/>
                          </a:ln>
                          <a:solidFill>
                            <a:srgbClr val="FFFF00"/>
                          </a:solidFill>
                          <a:effectLst/>
                          <a:uLnTx/>
                          <a:uFillTx/>
                          <a:latin typeface="ＭＳ Ｐゴシック" panose="020B0600070205080204" pitchFamily="50" charset="-128"/>
                          <a:ea typeface="+mn-ea"/>
                          <a:cs typeface="+mn-cs"/>
                          <a:sym typeface="Arial"/>
                        </a:rPr>
                        <a:t>Ｃ</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4229">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A-6</a:t>
                      </a:r>
                      <a:endParaRPr lang="ja-JP" altLang="en-US" sz="14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A-8</a:t>
                      </a:r>
                      <a:endParaRPr lang="ja-JP" altLang="en-US" sz="14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50" b="1" i="0" u="none" strike="noStrike" dirty="0">
                          <a:solidFill>
                            <a:srgbClr val="FFFF00"/>
                          </a:solidFill>
                          <a:effectLst/>
                          <a:latin typeface="ＭＳ Ｐゴシック" panose="020B0600070205080204" pitchFamily="50" charset="-128"/>
                          <a:ea typeface="ＭＳ Ｐゴシック" panose="020B0600070205080204" pitchFamily="50" charset="-128"/>
                        </a:rPr>
                        <a:t>仕事をする</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Ｂ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Ｃ</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kumimoji="0" lang="en-US" altLang="ja-JP" sz="1400" b="0" i="0" u="none" strike="noStrike" kern="0" cap="none" spc="0" normalizeH="0" baseline="0" noProof="0" dirty="0">
                          <a:ln>
                            <a:noFill/>
                          </a:ln>
                          <a:solidFill>
                            <a:srgbClr val="FFFF00"/>
                          </a:solidFill>
                          <a:effectLst/>
                          <a:uLnTx/>
                          <a:uFillTx/>
                          <a:latin typeface="ＭＳ Ｐゴシック" panose="020B0600070205080204" pitchFamily="50" charset="-128"/>
                          <a:ea typeface="+mn-ea"/>
                          <a:cs typeface="+mn-cs"/>
                          <a:sym typeface="Arial"/>
                        </a:rPr>
                        <a:t>D</a:t>
                      </a:r>
                      <a:endParaRPr kumimoji="0" lang="ja-JP" altLang="en-US" sz="1400" b="0" i="0" u="none" strike="noStrike" kern="0" cap="none" spc="0" normalizeH="0" baseline="0" noProof="0" dirty="0">
                        <a:ln>
                          <a:noFill/>
                        </a:ln>
                        <a:solidFill>
                          <a:srgbClr val="FFFF00"/>
                        </a:solidFill>
                        <a:effectLst/>
                        <a:uLnTx/>
                        <a:uFillTx/>
                        <a:latin typeface="ＭＳ Ｐゴシック" panose="020B0600070205080204" pitchFamily="50" charset="-128"/>
                        <a:ea typeface="+mn-ea"/>
                        <a:cs typeface="+mn-cs"/>
                        <a:sym typeface="Arial"/>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Ｄ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FFFF00"/>
                          </a:solidFill>
                          <a:effectLst/>
                          <a:latin typeface="ＭＳ Ｐゴシック" panose="020B0600070205080204" pitchFamily="50" charset="-128"/>
                          <a:ea typeface="ＭＳ Ｐゴシック" panose="020B0600070205080204" pitchFamily="50" charset="-128"/>
                        </a:rPr>
                        <a:t>　</a:t>
                      </a:r>
                      <a:r>
                        <a:rPr lang="ja-JP" altLang="en-US" sz="1000" b="1" i="0" u="none" strike="noStrike" dirty="0">
                          <a:solidFill>
                            <a:schemeClr val="bg1"/>
                          </a:solidFill>
                          <a:effectLst/>
                          <a:latin typeface="ＭＳ Ｐゴシック" panose="020B0600070205080204" pitchFamily="50" charset="-128"/>
                          <a:ea typeface="ＭＳ Ｐゴシック" panose="020B0600070205080204" pitchFamily="50" charset="-128"/>
                        </a:rPr>
                        <a:t>暮らす</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Ｅ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kumimoji="0" lang="en-US" altLang="ja-JP" sz="1400" b="0" i="0" u="none" strike="noStrike" kern="0" cap="none" spc="0" normalizeH="0" baseline="0" noProof="0" dirty="0">
                          <a:ln>
                            <a:noFill/>
                          </a:ln>
                          <a:solidFill>
                            <a:srgbClr val="FFFF00"/>
                          </a:solidFill>
                          <a:effectLst/>
                          <a:uLnTx/>
                          <a:uFillTx/>
                          <a:latin typeface="ＭＳ Ｐゴシック" panose="020B0600070205080204" pitchFamily="50" charset="-128"/>
                          <a:ea typeface="+mn-ea"/>
                          <a:cs typeface="+mn-cs"/>
                          <a:sym typeface="Arial"/>
                        </a:rPr>
                        <a:t>E</a:t>
                      </a:r>
                      <a:endParaRPr kumimoji="0" lang="ja-JP" altLang="en-US" sz="1400" b="0" i="0" u="none" strike="noStrike" kern="0" cap="none" spc="0" normalizeH="0" baseline="0" noProof="0" dirty="0">
                        <a:ln>
                          <a:noFill/>
                        </a:ln>
                        <a:solidFill>
                          <a:srgbClr val="FFFF00"/>
                        </a:solidFill>
                        <a:effectLst/>
                        <a:uLnTx/>
                        <a:uFillTx/>
                        <a:latin typeface="ＭＳ Ｐゴシック" panose="020B0600070205080204" pitchFamily="50" charset="-128"/>
                        <a:ea typeface="+mn-ea"/>
                        <a:cs typeface="+mn-cs"/>
                        <a:sym typeface="Arial"/>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Ｆ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Ｇ</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Ｈ</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kumimoji="0" lang="en-US" altLang="ja-JP" sz="1400" b="0" i="0" u="none" strike="noStrike" kern="0" cap="none" spc="0" normalizeH="0" baseline="0" noProof="0" dirty="0">
                          <a:ln>
                            <a:noFill/>
                          </a:ln>
                          <a:solidFill>
                            <a:srgbClr val="FFFF00"/>
                          </a:solidFill>
                          <a:effectLst/>
                          <a:uLnTx/>
                          <a:uFillTx/>
                          <a:latin typeface="ＭＳ Ｐゴシック" panose="020B0600070205080204" pitchFamily="50" charset="-128"/>
                          <a:ea typeface="+mn-ea"/>
                          <a:cs typeface="+mn-cs"/>
                          <a:sym typeface="Arial"/>
                        </a:rPr>
                        <a:t>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kumimoji="0" lang="en-US" altLang="ja-JP" sz="1400" b="0" i="0" u="none" strike="noStrike" kern="0" cap="none" spc="0" normalizeH="0" baseline="0" noProof="0" dirty="0">
                          <a:ln>
                            <a:noFill/>
                          </a:ln>
                          <a:solidFill>
                            <a:srgbClr val="FFFF00"/>
                          </a:solidFill>
                          <a:effectLst/>
                          <a:uLnTx/>
                          <a:uFillTx/>
                          <a:latin typeface="ＭＳ Ｐゴシック" panose="020B0600070205080204" pitchFamily="50" charset="-128"/>
                          <a:ea typeface="+mn-ea"/>
                          <a:cs typeface="+mn-cs"/>
                          <a:sym typeface="Arial"/>
                        </a:rPr>
                        <a:t>G</a:t>
                      </a:r>
                      <a:endParaRPr kumimoji="0" lang="ja-JP" altLang="en-US" sz="1400" b="0" i="0" u="none" strike="noStrike" kern="0" cap="none" spc="0" normalizeH="0" baseline="0" noProof="0" dirty="0">
                        <a:ln>
                          <a:noFill/>
                        </a:ln>
                        <a:solidFill>
                          <a:srgbClr val="FFFF00"/>
                        </a:solidFill>
                        <a:effectLst/>
                        <a:uLnTx/>
                        <a:uFillTx/>
                        <a:latin typeface="ＭＳ Ｐゴシック" panose="020B0600070205080204" pitchFamily="50" charset="-128"/>
                        <a:ea typeface="+mn-ea"/>
                        <a:cs typeface="+mn-cs"/>
                        <a:sym typeface="Arial"/>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kumimoji="0" lang="en-US" altLang="ja-JP" sz="1400" b="0" i="0" u="none" strike="noStrike" kern="0" cap="none" spc="0" normalizeH="0" baseline="0" noProof="0" dirty="0">
                          <a:ln>
                            <a:noFill/>
                          </a:ln>
                          <a:solidFill>
                            <a:srgbClr val="FFFF00"/>
                          </a:solidFill>
                          <a:effectLst/>
                          <a:uLnTx/>
                          <a:uFillTx/>
                          <a:latin typeface="ＭＳ Ｐゴシック" panose="020B0600070205080204" pitchFamily="50" charset="-128"/>
                          <a:ea typeface="+mn-ea"/>
                          <a:cs typeface="+mn-cs"/>
                          <a:sym typeface="Arial"/>
                        </a:rPr>
                        <a:t>H</a:t>
                      </a:r>
                      <a:endParaRPr kumimoji="0" lang="ja-JP" altLang="en-US" sz="1400" b="0" i="0" u="none" strike="noStrike" kern="0" cap="none" spc="0" normalizeH="0" baseline="0" noProof="0" dirty="0">
                        <a:ln>
                          <a:noFill/>
                        </a:ln>
                        <a:solidFill>
                          <a:srgbClr val="FFFF00"/>
                        </a:solidFill>
                        <a:effectLst/>
                        <a:uLnTx/>
                        <a:uFillTx/>
                        <a:latin typeface="ＭＳ Ｐゴシック" panose="020B0600070205080204" pitchFamily="50" charset="-128"/>
                        <a:ea typeface="+mn-ea"/>
                        <a:cs typeface="+mn-cs"/>
                        <a:sym typeface="Arial"/>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
        <p:nvSpPr>
          <p:cNvPr id="29" name="Google Shape;227;p30"/>
          <p:cNvSpPr txBox="1">
            <a:spLocks/>
          </p:cNvSpPr>
          <p:nvPr/>
        </p:nvSpPr>
        <p:spPr>
          <a:xfrm>
            <a:off x="5062621" y="835497"/>
            <a:ext cx="2020800" cy="332760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mj-ea"/>
                <a:ea typeface="+mj-ea"/>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ja-JP" altLang="en-US" dirty="0">
                <a:solidFill>
                  <a:srgbClr val="FFFFFF"/>
                </a:solidFill>
              </a:rPr>
              <a:t>８つ書きだせたら（グループで合意できたら）、それを周りのセル群の中心に転記します。</a:t>
            </a:r>
            <a:endParaRPr lang="en-US" altLang="ja-JP" dirty="0">
              <a:solidFill>
                <a:srgbClr val="FFFFFF"/>
              </a:solidFill>
            </a:endParaRPr>
          </a:p>
          <a:p>
            <a:endParaRPr lang="en-US" altLang="ja-JP" dirty="0">
              <a:solidFill>
                <a:srgbClr val="FFFFFF"/>
              </a:solidFill>
            </a:endParaRPr>
          </a:p>
          <a:p>
            <a:r>
              <a:rPr lang="ja-JP" altLang="en-US" dirty="0">
                <a:solidFill>
                  <a:srgbClr val="FFFFFF"/>
                </a:solidFill>
              </a:rPr>
              <a:t>そうしたら、続いて、それぞれの「行為」を構成している「モノ」「コト」を８つ、書きだしてみましょう。</a:t>
            </a:r>
            <a:endParaRPr lang="en-US" altLang="ja-JP" dirty="0">
              <a:solidFill>
                <a:srgbClr val="FFFFFF"/>
              </a:solidFill>
            </a:endParaRPr>
          </a:p>
          <a:p>
            <a:endParaRPr lang="en-US" altLang="ja-JP" dirty="0">
              <a:solidFill>
                <a:srgbClr val="FFFFFF"/>
              </a:solidFill>
            </a:endParaRPr>
          </a:p>
          <a:p>
            <a:r>
              <a:rPr lang="ja-JP" altLang="en-US" b="1" dirty="0">
                <a:solidFill>
                  <a:schemeClr val="accent1">
                    <a:lumMod val="75000"/>
                  </a:schemeClr>
                </a:solidFill>
              </a:rPr>
              <a:t>さっき、例として「仕事をする」をあげましたが、それを構成するものとしては、「会社</a:t>
            </a:r>
            <a:r>
              <a:rPr lang="en-US" altLang="ja-JP" b="1" dirty="0">
                <a:solidFill>
                  <a:schemeClr val="accent1">
                    <a:lumMod val="75000"/>
                  </a:schemeClr>
                </a:solidFill>
              </a:rPr>
              <a:t>/</a:t>
            </a:r>
            <a:r>
              <a:rPr lang="ja-JP" altLang="en-US" b="1" dirty="0">
                <a:solidFill>
                  <a:schemeClr val="accent1">
                    <a:lumMod val="75000"/>
                  </a:schemeClr>
                </a:solidFill>
              </a:rPr>
              <a:t>工場」とか「通勤する」などがあるかと思います。</a:t>
            </a:r>
            <a:endParaRPr lang="en-US" altLang="ja-JP" b="1" dirty="0">
              <a:solidFill>
                <a:schemeClr val="accent1">
                  <a:lumMod val="75000"/>
                </a:schemeClr>
              </a:solidFill>
            </a:endParaRPr>
          </a:p>
          <a:p>
            <a:endParaRPr lang="en-US" altLang="ja-JP" dirty="0">
              <a:solidFill>
                <a:srgbClr val="FFFFFF"/>
              </a:solidFill>
            </a:endParaRPr>
          </a:p>
        </p:txBody>
      </p:sp>
      <p:sp>
        <p:nvSpPr>
          <p:cNvPr id="6" name="矢印: 下 5">
            <a:extLst>
              <a:ext uri="{FF2B5EF4-FFF2-40B4-BE49-F238E27FC236}">
                <a16:creationId xmlns:a16="http://schemas.microsoft.com/office/drawing/2014/main" id="{339AC893-19E0-47E4-89F6-FBCD09A7B68E}"/>
              </a:ext>
            </a:extLst>
          </p:cNvPr>
          <p:cNvSpPr>
            <a:spLocks noChangeAspect="1"/>
          </p:cNvSpPr>
          <p:nvPr/>
        </p:nvSpPr>
        <p:spPr>
          <a:xfrm rot="7811221">
            <a:off x="1841336" y="1523728"/>
            <a:ext cx="267478" cy="540000"/>
          </a:xfrm>
          <a:prstGeom prst="downArrow">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下 12">
            <a:extLst>
              <a:ext uri="{FF2B5EF4-FFF2-40B4-BE49-F238E27FC236}">
                <a16:creationId xmlns:a16="http://schemas.microsoft.com/office/drawing/2014/main" id="{8DA025D1-35E2-40DF-9B76-2071F3413C6E}"/>
              </a:ext>
            </a:extLst>
          </p:cNvPr>
          <p:cNvSpPr>
            <a:spLocks noChangeAspect="1"/>
          </p:cNvSpPr>
          <p:nvPr/>
        </p:nvSpPr>
        <p:spPr>
          <a:xfrm rot="10800000">
            <a:off x="2693485" y="1517332"/>
            <a:ext cx="267478" cy="540000"/>
          </a:xfrm>
          <a:prstGeom prst="downArrow">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矢印: 下 13">
            <a:extLst>
              <a:ext uri="{FF2B5EF4-FFF2-40B4-BE49-F238E27FC236}">
                <a16:creationId xmlns:a16="http://schemas.microsoft.com/office/drawing/2014/main" id="{6D6A17B8-EB6C-41AC-896E-1F034F26565B}"/>
              </a:ext>
            </a:extLst>
          </p:cNvPr>
          <p:cNvSpPr>
            <a:spLocks noChangeAspect="1"/>
          </p:cNvSpPr>
          <p:nvPr/>
        </p:nvSpPr>
        <p:spPr>
          <a:xfrm rot="13800000">
            <a:off x="3509579" y="1523335"/>
            <a:ext cx="267478" cy="540000"/>
          </a:xfrm>
          <a:prstGeom prst="downArrow">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矢印: 下 14">
            <a:extLst>
              <a:ext uri="{FF2B5EF4-FFF2-40B4-BE49-F238E27FC236}">
                <a16:creationId xmlns:a16="http://schemas.microsoft.com/office/drawing/2014/main" id="{161B94A2-912D-473B-9C44-C4BCCEFCF90E}"/>
              </a:ext>
            </a:extLst>
          </p:cNvPr>
          <p:cNvSpPr>
            <a:spLocks noChangeAspect="1"/>
          </p:cNvSpPr>
          <p:nvPr/>
        </p:nvSpPr>
        <p:spPr>
          <a:xfrm>
            <a:off x="2693484" y="3167515"/>
            <a:ext cx="267478" cy="540000"/>
          </a:xfrm>
          <a:prstGeom prst="downArrow">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矢印: 下 15">
            <a:extLst>
              <a:ext uri="{FF2B5EF4-FFF2-40B4-BE49-F238E27FC236}">
                <a16:creationId xmlns:a16="http://schemas.microsoft.com/office/drawing/2014/main" id="{13C059EB-3A60-422F-9F01-8004AF6BB8CF}"/>
              </a:ext>
            </a:extLst>
          </p:cNvPr>
          <p:cNvSpPr>
            <a:spLocks noChangeAspect="1"/>
          </p:cNvSpPr>
          <p:nvPr/>
        </p:nvSpPr>
        <p:spPr>
          <a:xfrm rot="5400000">
            <a:off x="1818771" y="2342335"/>
            <a:ext cx="267478" cy="540000"/>
          </a:xfrm>
          <a:prstGeom prst="downArrow">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矢印: 下 17">
            <a:extLst>
              <a:ext uri="{FF2B5EF4-FFF2-40B4-BE49-F238E27FC236}">
                <a16:creationId xmlns:a16="http://schemas.microsoft.com/office/drawing/2014/main" id="{78755BF7-B429-4A5F-B372-E3C4E27D0C71}"/>
              </a:ext>
            </a:extLst>
          </p:cNvPr>
          <p:cNvSpPr>
            <a:spLocks noChangeAspect="1"/>
          </p:cNvSpPr>
          <p:nvPr/>
        </p:nvSpPr>
        <p:spPr>
          <a:xfrm rot="2700000">
            <a:off x="1841336" y="3152028"/>
            <a:ext cx="267478" cy="540000"/>
          </a:xfrm>
          <a:prstGeom prst="downArrow">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矢印: 下 18">
            <a:extLst>
              <a:ext uri="{FF2B5EF4-FFF2-40B4-BE49-F238E27FC236}">
                <a16:creationId xmlns:a16="http://schemas.microsoft.com/office/drawing/2014/main" id="{56BD741F-4A36-41C2-8AE5-CDF6A5FD36B9}"/>
              </a:ext>
            </a:extLst>
          </p:cNvPr>
          <p:cNvSpPr>
            <a:spLocks noChangeAspect="1"/>
          </p:cNvSpPr>
          <p:nvPr/>
        </p:nvSpPr>
        <p:spPr>
          <a:xfrm rot="16200000">
            <a:off x="3509579" y="2363036"/>
            <a:ext cx="267478" cy="540000"/>
          </a:xfrm>
          <a:prstGeom prst="downArrow">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矢印: 下 21">
            <a:extLst>
              <a:ext uri="{FF2B5EF4-FFF2-40B4-BE49-F238E27FC236}">
                <a16:creationId xmlns:a16="http://schemas.microsoft.com/office/drawing/2014/main" id="{10D89F0A-4DD2-498F-A91A-8757A15045D9}"/>
              </a:ext>
            </a:extLst>
          </p:cNvPr>
          <p:cNvSpPr>
            <a:spLocks noChangeAspect="1"/>
          </p:cNvSpPr>
          <p:nvPr/>
        </p:nvSpPr>
        <p:spPr>
          <a:xfrm rot="18900000">
            <a:off x="3538554" y="3152028"/>
            <a:ext cx="267478" cy="540000"/>
          </a:xfrm>
          <a:prstGeom prst="downArrow">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四角形: 角を丸くする 1">
            <a:extLst>
              <a:ext uri="{FF2B5EF4-FFF2-40B4-BE49-F238E27FC236}">
                <a16:creationId xmlns:a16="http://schemas.microsoft.com/office/drawing/2014/main" id="{B4A69687-7BBD-45B4-A103-A36E0C405A28}"/>
              </a:ext>
            </a:extLst>
          </p:cNvPr>
          <p:cNvSpPr/>
          <p:nvPr/>
        </p:nvSpPr>
        <p:spPr>
          <a:xfrm>
            <a:off x="981503" y="759942"/>
            <a:ext cx="1711981" cy="1700556"/>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383345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032422C-3264-4429-AEB2-B9FA5DE66AD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sp>
        <p:nvSpPr>
          <p:cNvPr id="4" name="テキスト ボックス 3">
            <a:extLst>
              <a:ext uri="{FF2B5EF4-FFF2-40B4-BE49-F238E27FC236}">
                <a16:creationId xmlns:a16="http://schemas.microsoft.com/office/drawing/2014/main" id="{70380AEA-61C8-4632-8325-55F0DFBF819A}"/>
              </a:ext>
            </a:extLst>
          </p:cNvPr>
          <p:cNvSpPr txBox="1"/>
          <p:nvPr/>
        </p:nvSpPr>
        <p:spPr>
          <a:xfrm>
            <a:off x="891822" y="316089"/>
            <a:ext cx="7687734" cy="707886"/>
          </a:xfrm>
          <a:prstGeom prst="rect">
            <a:avLst/>
          </a:prstGeom>
          <a:noFill/>
        </p:spPr>
        <p:txBody>
          <a:bodyPr wrap="square" rtlCol="0">
            <a:spAutoFit/>
          </a:bodyPr>
          <a:lstStyle/>
          <a:p>
            <a:r>
              <a:rPr kumimoji="1" lang="ja-JP" altLang="en-US" sz="4000" dirty="0"/>
              <a:t>ワークショップの方法</a:t>
            </a:r>
            <a:endParaRPr kumimoji="1" lang="ja-JP" altLang="en-US" dirty="0"/>
          </a:p>
        </p:txBody>
      </p:sp>
      <p:sp>
        <p:nvSpPr>
          <p:cNvPr id="5" name="テキスト ボックス 4">
            <a:extLst>
              <a:ext uri="{FF2B5EF4-FFF2-40B4-BE49-F238E27FC236}">
                <a16:creationId xmlns:a16="http://schemas.microsoft.com/office/drawing/2014/main" id="{6403F4DB-6BA7-4BB9-A11C-D877B3C89750}"/>
              </a:ext>
            </a:extLst>
          </p:cNvPr>
          <p:cNvSpPr txBox="1"/>
          <p:nvPr/>
        </p:nvSpPr>
        <p:spPr>
          <a:xfrm>
            <a:off x="891822" y="1023975"/>
            <a:ext cx="7687734" cy="769441"/>
          </a:xfrm>
          <a:prstGeom prst="rect">
            <a:avLst/>
          </a:prstGeom>
          <a:noFill/>
        </p:spPr>
        <p:txBody>
          <a:bodyPr wrap="square" rtlCol="0">
            <a:spAutoFit/>
          </a:bodyPr>
          <a:lstStyle/>
          <a:p>
            <a:r>
              <a:rPr kumimoji="1" lang="en-US" altLang="ja-JP" sz="2400" dirty="0"/>
              <a:t>《</a:t>
            </a:r>
            <a:r>
              <a:rPr kumimoji="1" lang="ja-JP" altLang="en-US" sz="2400" dirty="0"/>
              <a:t>必要な時間</a:t>
            </a:r>
            <a:r>
              <a:rPr kumimoji="1" lang="en-US" altLang="ja-JP" sz="2400" dirty="0"/>
              <a:t>》</a:t>
            </a:r>
            <a:r>
              <a:rPr kumimoji="1" lang="ja-JP" altLang="en-US" sz="2400" dirty="0"/>
              <a:t>ワーク１</a:t>
            </a:r>
            <a:endParaRPr kumimoji="1" lang="en-US" altLang="ja-JP" sz="2000" dirty="0"/>
          </a:p>
          <a:p>
            <a:endParaRPr kumimoji="1" lang="en-US" altLang="ja-JP" sz="2000" dirty="0"/>
          </a:p>
        </p:txBody>
      </p:sp>
      <p:sp>
        <p:nvSpPr>
          <p:cNvPr id="7" name="吹き出し: 円形 6">
            <a:extLst>
              <a:ext uri="{FF2B5EF4-FFF2-40B4-BE49-F238E27FC236}">
                <a16:creationId xmlns:a16="http://schemas.microsoft.com/office/drawing/2014/main" id="{8FD4A68B-6D0A-4399-BDC8-D6C9AA751B06}"/>
              </a:ext>
            </a:extLst>
          </p:cNvPr>
          <p:cNvSpPr/>
          <p:nvPr/>
        </p:nvSpPr>
        <p:spPr>
          <a:xfrm>
            <a:off x="6558844" y="440267"/>
            <a:ext cx="2167467" cy="1077930"/>
          </a:xfrm>
          <a:prstGeom prst="wedgeEllipseCallout">
            <a:avLst>
              <a:gd name="adj1" fmla="val -43229"/>
              <a:gd name="adj2" fmla="val 4888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実施者向け</a:t>
            </a:r>
            <a:endParaRPr kumimoji="1" lang="en-US" altLang="ja-JP" sz="2000" dirty="0"/>
          </a:p>
          <a:p>
            <a:pPr algn="ctr"/>
            <a:r>
              <a:rPr kumimoji="1" lang="ja-JP" altLang="en-US" sz="2000" dirty="0"/>
              <a:t>ポイント</a:t>
            </a:r>
            <a:endParaRPr kumimoji="1" lang="ja-JP" altLang="en-US" dirty="0"/>
          </a:p>
        </p:txBody>
      </p:sp>
      <p:graphicFrame>
        <p:nvGraphicFramePr>
          <p:cNvPr id="6" name="表 7">
            <a:extLst>
              <a:ext uri="{FF2B5EF4-FFF2-40B4-BE49-F238E27FC236}">
                <a16:creationId xmlns:a16="http://schemas.microsoft.com/office/drawing/2014/main" id="{4D6A013A-661F-4577-A35E-8403C33B5394}"/>
              </a:ext>
            </a:extLst>
          </p:cNvPr>
          <p:cNvGraphicFramePr>
            <a:graphicFrameLocks noGrp="1"/>
          </p:cNvGraphicFramePr>
          <p:nvPr>
            <p:extLst>
              <p:ext uri="{D42A27DB-BD31-4B8C-83A1-F6EECF244321}">
                <p14:modId xmlns:p14="http://schemas.microsoft.com/office/powerpoint/2010/main" val="949268968"/>
              </p:ext>
            </p:extLst>
          </p:nvPr>
        </p:nvGraphicFramePr>
        <p:xfrm>
          <a:off x="457201" y="1493383"/>
          <a:ext cx="8269110" cy="3530600"/>
        </p:xfrm>
        <a:graphic>
          <a:graphicData uri="http://schemas.openxmlformats.org/drawingml/2006/table">
            <a:tbl>
              <a:tblPr firstRow="1" bandRow="1">
                <a:tableStyleId>{EBEE6BDC-570A-4440-82D1-1F9ADADEC96B}</a:tableStyleId>
              </a:tblPr>
              <a:tblGrid>
                <a:gridCol w="3949699">
                  <a:extLst>
                    <a:ext uri="{9D8B030D-6E8A-4147-A177-3AD203B41FA5}">
                      <a16:colId xmlns:a16="http://schemas.microsoft.com/office/drawing/2014/main" val="2670325692"/>
                    </a:ext>
                  </a:extLst>
                </a:gridCol>
                <a:gridCol w="2547237">
                  <a:extLst>
                    <a:ext uri="{9D8B030D-6E8A-4147-A177-3AD203B41FA5}">
                      <a16:colId xmlns:a16="http://schemas.microsoft.com/office/drawing/2014/main" val="1775480895"/>
                    </a:ext>
                  </a:extLst>
                </a:gridCol>
                <a:gridCol w="1772174">
                  <a:extLst>
                    <a:ext uri="{9D8B030D-6E8A-4147-A177-3AD203B41FA5}">
                      <a16:colId xmlns:a16="http://schemas.microsoft.com/office/drawing/2014/main" val="1851057613"/>
                    </a:ext>
                  </a:extLst>
                </a:gridCol>
              </a:tblGrid>
              <a:tr h="370840">
                <a:tc>
                  <a:txBody>
                    <a:bodyPr/>
                    <a:lstStyle/>
                    <a:p>
                      <a:r>
                        <a:rPr kumimoji="1" lang="ja-JP" altLang="en-US" dirty="0"/>
                        <a:t>内容</a:t>
                      </a:r>
                    </a:p>
                  </a:txBody>
                  <a:tcPr/>
                </a:tc>
                <a:tc>
                  <a:txBody>
                    <a:bodyPr/>
                    <a:lstStyle/>
                    <a:p>
                      <a:r>
                        <a:rPr kumimoji="1" lang="ja-JP" altLang="en-US" dirty="0"/>
                        <a:t>時間</a:t>
                      </a:r>
                    </a:p>
                  </a:txBody>
                  <a:tcPr/>
                </a:tc>
                <a:tc>
                  <a:txBody>
                    <a:bodyPr/>
                    <a:lstStyle/>
                    <a:p>
                      <a:r>
                        <a:rPr kumimoji="1" lang="ja-JP" altLang="en-US" dirty="0"/>
                        <a:t>合計時間</a:t>
                      </a:r>
                    </a:p>
                  </a:txBody>
                  <a:tcPr/>
                </a:tc>
                <a:extLst>
                  <a:ext uri="{0D108BD9-81ED-4DB2-BD59-A6C34878D82A}">
                    <a16:rowId xmlns:a16="http://schemas.microsoft.com/office/drawing/2014/main" val="2046223557"/>
                  </a:ext>
                </a:extLst>
              </a:tr>
              <a:tr h="370840">
                <a:tc>
                  <a:txBody>
                    <a:bodyPr/>
                    <a:lstStyle/>
                    <a:p>
                      <a:r>
                        <a:rPr kumimoji="1" lang="ja-JP" altLang="en-US" dirty="0"/>
                        <a:t>オリエンテーション</a:t>
                      </a:r>
                      <a:endParaRPr kumimoji="1" lang="en-US" altLang="ja-JP" dirty="0"/>
                    </a:p>
                    <a:p>
                      <a:r>
                        <a:rPr kumimoji="1" lang="ja-JP" altLang="en-US" dirty="0"/>
                        <a:t>　ワークショップの目的、内容、進め方の説明</a:t>
                      </a:r>
                    </a:p>
                  </a:txBody>
                  <a:tcPr/>
                </a:tc>
                <a:tc>
                  <a:txBody>
                    <a:bodyPr/>
                    <a:lstStyle/>
                    <a:p>
                      <a:r>
                        <a:rPr kumimoji="1" lang="ja-JP" altLang="en-US" dirty="0"/>
                        <a:t>１０～１５分</a:t>
                      </a:r>
                    </a:p>
                  </a:txBody>
                  <a:tcPr/>
                </a:tc>
                <a:tc>
                  <a:txBody>
                    <a:bodyPr/>
                    <a:lstStyle/>
                    <a:p>
                      <a:r>
                        <a:rPr kumimoji="1" lang="ja-JP" altLang="en-US" dirty="0"/>
                        <a:t>１０～１５分</a:t>
                      </a:r>
                    </a:p>
                  </a:txBody>
                  <a:tcPr/>
                </a:tc>
                <a:extLst>
                  <a:ext uri="{0D108BD9-81ED-4DB2-BD59-A6C34878D82A}">
                    <a16:rowId xmlns:a16="http://schemas.microsoft.com/office/drawing/2014/main" val="1650370023"/>
                  </a:ext>
                </a:extLst>
              </a:tr>
              <a:tr h="370840">
                <a:tc>
                  <a:txBody>
                    <a:bodyPr/>
                    <a:lstStyle/>
                    <a:p>
                      <a:r>
                        <a:rPr kumimoji="1" lang="ja-JP" altLang="en-US" dirty="0"/>
                        <a:t>アイスブレイク</a:t>
                      </a:r>
                    </a:p>
                  </a:txBody>
                  <a:tcPr/>
                </a:tc>
                <a:tc>
                  <a:txBody>
                    <a:bodyPr/>
                    <a:lstStyle/>
                    <a:p>
                      <a:r>
                        <a:rPr kumimoji="1" lang="ja-JP" altLang="en-US" dirty="0"/>
                        <a:t>５～１０分</a:t>
                      </a:r>
                    </a:p>
                  </a:txBody>
                  <a:tcPr/>
                </a:tc>
                <a:tc>
                  <a:txBody>
                    <a:bodyPr/>
                    <a:lstStyle/>
                    <a:p>
                      <a:r>
                        <a:rPr kumimoji="1" lang="ja-JP" altLang="en-US" dirty="0"/>
                        <a:t>５～１０分</a:t>
                      </a:r>
                    </a:p>
                  </a:txBody>
                  <a:tcPr/>
                </a:tc>
                <a:extLst>
                  <a:ext uri="{0D108BD9-81ED-4DB2-BD59-A6C34878D82A}">
                    <a16:rowId xmlns:a16="http://schemas.microsoft.com/office/drawing/2014/main" val="3605621845"/>
                  </a:ext>
                </a:extLst>
              </a:tr>
              <a:tr h="370840">
                <a:tc>
                  <a:txBody>
                    <a:bodyPr/>
                    <a:lstStyle/>
                    <a:p>
                      <a:r>
                        <a:rPr kumimoji="1" lang="ja-JP" altLang="en-US" dirty="0"/>
                        <a:t>ワーク１－１</a:t>
                      </a:r>
                      <a:endParaRPr kumimoji="1" lang="en-US" altLang="ja-JP" dirty="0"/>
                    </a:p>
                    <a:p>
                      <a:r>
                        <a:rPr kumimoji="1" lang="ja-JP" altLang="en-US" dirty="0"/>
                        <a:t>　暮らすを構成する８つの「行為」</a:t>
                      </a:r>
                    </a:p>
                  </a:txBody>
                  <a:tcPr/>
                </a:tc>
                <a:tc>
                  <a:txBody>
                    <a:bodyPr/>
                    <a:lstStyle/>
                    <a:p>
                      <a:r>
                        <a:rPr kumimoji="1" lang="ja-JP" altLang="en-US" dirty="0"/>
                        <a:t>個人ワーク５～１０分</a:t>
                      </a:r>
                      <a:endParaRPr kumimoji="1" lang="en-US" altLang="ja-JP" dirty="0"/>
                    </a:p>
                    <a:p>
                      <a:r>
                        <a:rPr kumimoji="1" lang="ja-JP" altLang="en-US" dirty="0"/>
                        <a:t>全体ワーク５～１０分</a:t>
                      </a:r>
                    </a:p>
                  </a:txBody>
                  <a:tcPr/>
                </a:tc>
                <a:tc>
                  <a:txBody>
                    <a:bodyPr/>
                    <a:lstStyle/>
                    <a:p>
                      <a:r>
                        <a:rPr kumimoji="1" lang="ja-JP" altLang="en-US" dirty="0"/>
                        <a:t>１０～２０分</a:t>
                      </a:r>
                    </a:p>
                  </a:txBody>
                  <a:tcPr/>
                </a:tc>
                <a:extLst>
                  <a:ext uri="{0D108BD9-81ED-4DB2-BD59-A6C34878D82A}">
                    <a16:rowId xmlns:a16="http://schemas.microsoft.com/office/drawing/2014/main" val="1090111036"/>
                  </a:ext>
                </a:extLst>
              </a:tr>
              <a:tr h="370840">
                <a:tc>
                  <a:txBody>
                    <a:bodyPr/>
                    <a:lstStyle/>
                    <a:p>
                      <a:r>
                        <a:rPr kumimoji="1" lang="ja-JP" altLang="en-US" dirty="0"/>
                        <a:t>ワーク１－２</a:t>
                      </a:r>
                      <a:endParaRPr kumimoji="1" lang="en-US" altLang="ja-JP" dirty="0"/>
                    </a:p>
                    <a:p>
                      <a:r>
                        <a:rPr kumimoji="1" lang="ja-JP" altLang="en-US" dirty="0"/>
                        <a:t>　８つの「行為」を分担しさらに「モノ」「コト」に分解</a:t>
                      </a:r>
                      <a:endParaRPr kumimoji="1" lang="en-US" altLang="ja-JP" dirty="0"/>
                    </a:p>
                    <a:p>
                      <a:r>
                        <a:rPr kumimoji="1" lang="en-US" altLang="ja-JP" sz="1100" dirty="0"/>
                        <a:t>※</a:t>
                      </a:r>
                      <a:r>
                        <a:rPr kumimoji="1" lang="ja-JP" altLang="en-US" sz="1100" dirty="0"/>
                        <a:t>グループの数により分担する「行為」の数は変わってくるが、時間配分的に１グループ２～３つ程度の「行為」を分解する程度が望ましい</a:t>
                      </a:r>
                    </a:p>
                  </a:txBody>
                  <a:tcPr/>
                </a:tc>
                <a:tc>
                  <a:txBody>
                    <a:bodyPr/>
                    <a:lstStyle/>
                    <a:p>
                      <a:r>
                        <a:rPr kumimoji="1" lang="ja-JP" altLang="en-US" dirty="0"/>
                        <a:t>個人ワーク５～１０分</a:t>
                      </a:r>
                      <a:endParaRPr kumimoji="1" lang="en-US" altLang="ja-JP" dirty="0"/>
                    </a:p>
                    <a:p>
                      <a:r>
                        <a:rPr kumimoji="1" lang="ja-JP" altLang="en-US" dirty="0"/>
                        <a:t>全体ワーク５～１０分　</a:t>
                      </a:r>
                    </a:p>
                  </a:txBody>
                  <a:tcPr/>
                </a:tc>
                <a:tc>
                  <a:txBody>
                    <a:bodyPr/>
                    <a:lstStyle/>
                    <a:p>
                      <a:r>
                        <a:rPr kumimoji="1" lang="ja-JP" altLang="en-US" dirty="0"/>
                        <a:t>３０～６０分</a:t>
                      </a:r>
                    </a:p>
                  </a:txBody>
                  <a:tcPr/>
                </a:tc>
                <a:extLst>
                  <a:ext uri="{0D108BD9-81ED-4DB2-BD59-A6C34878D82A}">
                    <a16:rowId xmlns:a16="http://schemas.microsoft.com/office/drawing/2014/main" val="3754816399"/>
                  </a:ext>
                </a:extLst>
              </a:tr>
              <a:tr h="370840">
                <a:tc>
                  <a:txBody>
                    <a:bodyPr/>
                    <a:lstStyle/>
                    <a:p>
                      <a:r>
                        <a:rPr kumimoji="1" lang="ja-JP" altLang="en-US" dirty="0"/>
                        <a:t>ワーク１（全体共有）</a:t>
                      </a:r>
                      <a:endParaRPr kumimoji="1" lang="en-US" altLang="ja-JP" dirty="0"/>
                    </a:p>
                    <a:p>
                      <a:r>
                        <a:rPr kumimoji="1" lang="ja-JP" altLang="en-US" dirty="0"/>
                        <a:t>　各グループの結果を１枚の図として統合する</a:t>
                      </a:r>
                    </a:p>
                  </a:txBody>
                  <a:tcPr/>
                </a:tc>
                <a:tc>
                  <a:txBody>
                    <a:bodyPr/>
                    <a:lstStyle/>
                    <a:p>
                      <a:r>
                        <a:rPr kumimoji="1" lang="ja-JP" altLang="en-US" dirty="0"/>
                        <a:t>１０～１５分</a:t>
                      </a:r>
                    </a:p>
                  </a:txBody>
                  <a:tcPr/>
                </a:tc>
                <a:tc>
                  <a:txBody>
                    <a:bodyPr/>
                    <a:lstStyle/>
                    <a:p>
                      <a:r>
                        <a:rPr kumimoji="1" lang="ja-JP" altLang="en-US" dirty="0"/>
                        <a:t>１０～１５分</a:t>
                      </a:r>
                    </a:p>
                  </a:txBody>
                  <a:tcPr/>
                </a:tc>
                <a:extLst>
                  <a:ext uri="{0D108BD9-81ED-4DB2-BD59-A6C34878D82A}">
                    <a16:rowId xmlns:a16="http://schemas.microsoft.com/office/drawing/2014/main" val="1507914955"/>
                  </a:ext>
                </a:extLst>
              </a:tr>
            </a:tbl>
          </a:graphicData>
        </a:graphic>
      </p:graphicFrame>
      <p:sp>
        <p:nvSpPr>
          <p:cNvPr id="8" name="右中かっこ 7">
            <a:extLst>
              <a:ext uri="{FF2B5EF4-FFF2-40B4-BE49-F238E27FC236}">
                <a16:creationId xmlns:a16="http://schemas.microsoft.com/office/drawing/2014/main" id="{A07C1134-05E8-4387-A0ED-630C5AFE2DB3}"/>
              </a:ext>
            </a:extLst>
          </p:cNvPr>
          <p:cNvSpPr/>
          <p:nvPr/>
        </p:nvSpPr>
        <p:spPr>
          <a:xfrm>
            <a:off x="6238522" y="3333851"/>
            <a:ext cx="124178" cy="393600"/>
          </a:xfrm>
          <a:prstGeom prst="rightBrace">
            <a:avLst/>
          </a:prstGeom>
          <a:ln>
            <a:solidFill>
              <a:schemeClr val="tx2">
                <a:lumMod val="1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AC6EC5E6-E97B-4965-95FE-A7D3D8AD6A19}"/>
              </a:ext>
            </a:extLst>
          </p:cNvPr>
          <p:cNvSpPr txBox="1"/>
          <p:nvPr/>
        </p:nvSpPr>
        <p:spPr>
          <a:xfrm>
            <a:off x="6362700" y="3385807"/>
            <a:ext cx="722489" cy="307777"/>
          </a:xfrm>
          <a:prstGeom prst="rect">
            <a:avLst/>
          </a:prstGeom>
          <a:noFill/>
        </p:spPr>
        <p:txBody>
          <a:bodyPr wrap="square" rtlCol="0">
            <a:spAutoFit/>
          </a:bodyPr>
          <a:lstStyle/>
          <a:p>
            <a:r>
              <a:rPr kumimoji="1" lang="en-US" altLang="ja-JP" dirty="0"/>
              <a:t>×</a:t>
            </a:r>
            <a:r>
              <a:rPr kumimoji="1" lang="ja-JP" altLang="en-US" dirty="0"/>
              <a:t>３</a:t>
            </a:r>
          </a:p>
        </p:txBody>
      </p:sp>
      <p:sp>
        <p:nvSpPr>
          <p:cNvPr id="9" name="テキスト ボックス 8">
            <a:extLst>
              <a:ext uri="{FF2B5EF4-FFF2-40B4-BE49-F238E27FC236}">
                <a16:creationId xmlns:a16="http://schemas.microsoft.com/office/drawing/2014/main" id="{0E20B29A-CC72-42F4-9F90-5EA1439AB2B9}"/>
              </a:ext>
            </a:extLst>
          </p:cNvPr>
          <p:cNvSpPr txBox="1"/>
          <p:nvPr/>
        </p:nvSpPr>
        <p:spPr>
          <a:xfrm>
            <a:off x="4526844" y="54479"/>
            <a:ext cx="4617156" cy="261610"/>
          </a:xfrm>
          <a:prstGeom prst="rect">
            <a:avLst/>
          </a:prstGeom>
          <a:noFill/>
        </p:spPr>
        <p:txBody>
          <a:bodyPr wrap="square" rtlCol="0">
            <a:spAutoFit/>
          </a:bodyPr>
          <a:lstStyle/>
          <a:p>
            <a:r>
              <a:rPr kumimoji="1" lang="ja-JP" altLang="en-US" sz="1100" i="1" u="sng" dirty="0"/>
              <a:t>ワークショップ★「暮らす」の視点から平時、災害時の生活を考える</a:t>
            </a:r>
          </a:p>
        </p:txBody>
      </p:sp>
    </p:spTree>
    <p:extLst>
      <p:ext uri="{BB962C8B-B14F-4D97-AF65-F5344CB8AC3E}">
        <p14:creationId xmlns:p14="http://schemas.microsoft.com/office/powerpoint/2010/main" val="1016490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032422C-3264-4429-AEB2-B9FA5DE66AD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sp>
        <p:nvSpPr>
          <p:cNvPr id="4" name="テキスト ボックス 3">
            <a:extLst>
              <a:ext uri="{FF2B5EF4-FFF2-40B4-BE49-F238E27FC236}">
                <a16:creationId xmlns:a16="http://schemas.microsoft.com/office/drawing/2014/main" id="{70380AEA-61C8-4632-8325-55F0DFBF819A}"/>
              </a:ext>
            </a:extLst>
          </p:cNvPr>
          <p:cNvSpPr txBox="1"/>
          <p:nvPr/>
        </p:nvSpPr>
        <p:spPr>
          <a:xfrm>
            <a:off x="891822" y="316089"/>
            <a:ext cx="7687734" cy="707886"/>
          </a:xfrm>
          <a:prstGeom prst="rect">
            <a:avLst/>
          </a:prstGeom>
          <a:noFill/>
        </p:spPr>
        <p:txBody>
          <a:bodyPr wrap="square" rtlCol="0">
            <a:spAutoFit/>
          </a:bodyPr>
          <a:lstStyle/>
          <a:p>
            <a:r>
              <a:rPr kumimoji="1" lang="ja-JP" altLang="en-US" sz="4000" dirty="0"/>
              <a:t>ワークショップの方法</a:t>
            </a:r>
            <a:endParaRPr kumimoji="1" lang="ja-JP" altLang="en-US" dirty="0"/>
          </a:p>
        </p:txBody>
      </p:sp>
      <p:sp>
        <p:nvSpPr>
          <p:cNvPr id="5" name="テキスト ボックス 4">
            <a:extLst>
              <a:ext uri="{FF2B5EF4-FFF2-40B4-BE49-F238E27FC236}">
                <a16:creationId xmlns:a16="http://schemas.microsoft.com/office/drawing/2014/main" id="{6403F4DB-6BA7-4BB9-A11C-D877B3C89750}"/>
              </a:ext>
            </a:extLst>
          </p:cNvPr>
          <p:cNvSpPr txBox="1"/>
          <p:nvPr/>
        </p:nvSpPr>
        <p:spPr>
          <a:xfrm>
            <a:off x="891822" y="1023975"/>
            <a:ext cx="7687734" cy="3724096"/>
          </a:xfrm>
          <a:prstGeom prst="rect">
            <a:avLst/>
          </a:prstGeom>
          <a:noFill/>
        </p:spPr>
        <p:txBody>
          <a:bodyPr wrap="square" rtlCol="0">
            <a:spAutoFit/>
          </a:bodyPr>
          <a:lstStyle/>
          <a:p>
            <a:r>
              <a:rPr kumimoji="1" lang="en-US" altLang="ja-JP" sz="2400" dirty="0"/>
              <a:t>《</a:t>
            </a:r>
            <a:r>
              <a:rPr kumimoji="1" lang="ja-JP" altLang="en-US" sz="2400" dirty="0"/>
              <a:t>使用するもの</a:t>
            </a:r>
            <a:r>
              <a:rPr kumimoji="1" lang="en-US" altLang="ja-JP" sz="2400" dirty="0"/>
              <a:t>》</a:t>
            </a:r>
            <a:r>
              <a:rPr kumimoji="1" lang="ja-JP" altLang="en-US" sz="2400" dirty="0"/>
              <a:t>①</a:t>
            </a:r>
            <a:endParaRPr kumimoji="1" lang="en-US" altLang="ja-JP" sz="2000" dirty="0"/>
          </a:p>
          <a:p>
            <a:endParaRPr kumimoji="1" lang="en-US" altLang="ja-JP" sz="2000" dirty="0"/>
          </a:p>
          <a:p>
            <a:r>
              <a:rPr kumimoji="1" lang="ja-JP" altLang="en-US" sz="2000" dirty="0"/>
              <a:t>・模造紙</a:t>
            </a:r>
            <a:endParaRPr kumimoji="1" lang="en-US" altLang="ja-JP" sz="2000" dirty="0"/>
          </a:p>
          <a:p>
            <a:endParaRPr kumimoji="1" lang="en-US" altLang="ja-JP" sz="1000" dirty="0"/>
          </a:p>
          <a:p>
            <a:r>
              <a:rPr kumimoji="1" lang="ja-JP" altLang="en-US" sz="2000" dirty="0"/>
              <a:t>　ワーク１用　１枚（</a:t>
            </a:r>
            <a:r>
              <a:rPr kumimoji="1" lang="en-US" altLang="ja-JP" sz="2000" dirty="0"/>
              <a:t>×</a:t>
            </a:r>
            <a:r>
              <a:rPr kumimoji="1" lang="ja-JP" altLang="en-US" sz="2000" dirty="0"/>
              <a:t>グループ数）</a:t>
            </a:r>
            <a:endParaRPr kumimoji="1" lang="en-US" altLang="ja-JP" sz="2000" dirty="0"/>
          </a:p>
          <a:p>
            <a:r>
              <a:rPr kumimoji="1" lang="ja-JP" altLang="en-US" sz="2000" dirty="0"/>
              <a:t>　</a:t>
            </a:r>
            <a:r>
              <a:rPr kumimoji="1" lang="en-US" altLang="ja-JP" sz="1800" dirty="0"/>
              <a:t>※</a:t>
            </a:r>
            <a:r>
              <a:rPr kumimoji="1" lang="ja-JP" altLang="en-US" sz="1800" dirty="0"/>
              <a:t>曼荼羅チャート用に縦９マス</a:t>
            </a:r>
            <a:r>
              <a:rPr kumimoji="1" lang="en-US" altLang="ja-JP" sz="1800" dirty="0"/>
              <a:t>×</a:t>
            </a:r>
            <a:r>
              <a:rPr kumimoji="1" lang="ja-JP" altLang="en-US" sz="1800" dirty="0"/>
              <a:t>横９マスの線を引いておく</a:t>
            </a:r>
            <a:endParaRPr kumimoji="1" lang="en-US" altLang="ja-JP" sz="1800" dirty="0"/>
          </a:p>
          <a:p>
            <a:r>
              <a:rPr kumimoji="1" lang="ja-JP" altLang="en-US" sz="2000" dirty="0"/>
              <a:t>　</a:t>
            </a:r>
            <a:r>
              <a:rPr kumimoji="1" lang="en-US" altLang="ja-JP" sz="1800" dirty="0"/>
              <a:t>※</a:t>
            </a:r>
            <a:r>
              <a:rPr kumimoji="1" lang="ja-JP" altLang="en-US" sz="1800" dirty="0"/>
              <a:t>マスの大きさは付箋がおさまればよいが付箋は</a:t>
            </a:r>
            <a:r>
              <a:rPr kumimoji="1" lang="en-US" altLang="ja-JP" sz="1800" dirty="0"/>
              <a:t>7.5</a:t>
            </a:r>
            <a:r>
              <a:rPr kumimoji="1" lang="ja-JP" altLang="en-US" sz="1800" dirty="0"/>
              <a:t>センチ</a:t>
            </a:r>
            <a:r>
              <a:rPr kumimoji="1" lang="en-US" altLang="ja-JP" sz="1800" dirty="0"/>
              <a:t>×7.5</a:t>
            </a:r>
            <a:r>
              <a:rPr kumimoji="1" lang="ja-JP" altLang="en-US" sz="1800" dirty="0"/>
              <a:t>センチ</a:t>
            </a:r>
            <a:endParaRPr kumimoji="1" lang="en-US" altLang="ja-JP" sz="1800" dirty="0"/>
          </a:p>
          <a:p>
            <a:r>
              <a:rPr kumimoji="1" lang="ja-JP" altLang="en-US" sz="1800" dirty="0"/>
              <a:t>　　の正方形のものが扱いやすいのでそれに合わせたマス目がよい</a:t>
            </a:r>
            <a:endParaRPr kumimoji="1" lang="en-US" altLang="ja-JP" sz="1800" dirty="0"/>
          </a:p>
          <a:p>
            <a:endParaRPr kumimoji="1" lang="en-US" altLang="ja-JP" sz="1000" dirty="0"/>
          </a:p>
          <a:p>
            <a:r>
              <a:rPr kumimoji="1" lang="ja-JP" altLang="en-US" sz="2000" dirty="0"/>
              <a:t>　ワーク２用　１枚（</a:t>
            </a:r>
            <a:r>
              <a:rPr kumimoji="1" lang="en-US" altLang="ja-JP" sz="2000" dirty="0"/>
              <a:t>×</a:t>
            </a:r>
            <a:r>
              <a:rPr kumimoji="1" lang="ja-JP" altLang="en-US" sz="2000" dirty="0"/>
              <a:t>グループ数）</a:t>
            </a:r>
            <a:endParaRPr kumimoji="1" lang="en-US" altLang="ja-JP" sz="2000" dirty="0"/>
          </a:p>
          <a:p>
            <a:r>
              <a:rPr kumimoji="1" lang="ja-JP" altLang="en-US" sz="1800" dirty="0"/>
              <a:t>　</a:t>
            </a:r>
            <a:r>
              <a:rPr kumimoji="1" lang="en-US" altLang="ja-JP" sz="1800" dirty="0"/>
              <a:t>※</a:t>
            </a:r>
            <a:r>
              <a:rPr kumimoji="1" lang="ja-JP" altLang="en-US" sz="1800" dirty="0"/>
              <a:t>横軸に時間軸のみ引いておく</a:t>
            </a:r>
            <a:endParaRPr kumimoji="1" lang="en-US" altLang="ja-JP" sz="1800" dirty="0"/>
          </a:p>
          <a:p>
            <a:pPr marL="450850" indent="-450850"/>
            <a:r>
              <a:rPr kumimoji="1" lang="ja-JP" altLang="en-US" sz="1800" dirty="0"/>
              <a:t>　</a:t>
            </a:r>
            <a:r>
              <a:rPr kumimoji="1" lang="en-US" altLang="ja-JP" sz="1800" dirty="0"/>
              <a:t>※</a:t>
            </a:r>
            <a:r>
              <a:rPr kumimoji="1" lang="ja-JP" altLang="en-US" sz="1800" dirty="0"/>
              <a:t>時間の刻み（発災、１Ｄ、３Ｄ、１Ｗ、１Ｍ）の幅や、事前対策のスペースを発災より前に設けるかは裁量</a:t>
            </a:r>
            <a:endParaRPr kumimoji="1" lang="en-US" altLang="ja-JP" sz="1800" dirty="0"/>
          </a:p>
        </p:txBody>
      </p:sp>
      <p:sp>
        <p:nvSpPr>
          <p:cNvPr id="7" name="吹き出し: 円形 6">
            <a:extLst>
              <a:ext uri="{FF2B5EF4-FFF2-40B4-BE49-F238E27FC236}">
                <a16:creationId xmlns:a16="http://schemas.microsoft.com/office/drawing/2014/main" id="{8FD4A68B-6D0A-4399-BDC8-D6C9AA751B06}"/>
              </a:ext>
            </a:extLst>
          </p:cNvPr>
          <p:cNvSpPr/>
          <p:nvPr/>
        </p:nvSpPr>
        <p:spPr>
          <a:xfrm>
            <a:off x="6558844" y="440267"/>
            <a:ext cx="2167467" cy="1077930"/>
          </a:xfrm>
          <a:prstGeom prst="wedgeEllipseCallout">
            <a:avLst>
              <a:gd name="adj1" fmla="val -43229"/>
              <a:gd name="adj2" fmla="val 4888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実施者向け</a:t>
            </a:r>
            <a:endParaRPr kumimoji="1" lang="en-US" altLang="ja-JP" sz="2000" dirty="0"/>
          </a:p>
          <a:p>
            <a:pPr algn="ctr"/>
            <a:r>
              <a:rPr kumimoji="1" lang="ja-JP" altLang="en-US" sz="2000" dirty="0"/>
              <a:t>ポイント</a:t>
            </a:r>
            <a:endParaRPr kumimoji="1" lang="ja-JP" altLang="en-US" dirty="0"/>
          </a:p>
        </p:txBody>
      </p:sp>
      <p:sp>
        <p:nvSpPr>
          <p:cNvPr id="6" name="テキスト ボックス 5">
            <a:extLst>
              <a:ext uri="{FF2B5EF4-FFF2-40B4-BE49-F238E27FC236}">
                <a16:creationId xmlns:a16="http://schemas.microsoft.com/office/drawing/2014/main" id="{8CD6E8DD-7407-4959-946B-DB52E9E96426}"/>
              </a:ext>
            </a:extLst>
          </p:cNvPr>
          <p:cNvSpPr txBox="1"/>
          <p:nvPr/>
        </p:nvSpPr>
        <p:spPr>
          <a:xfrm>
            <a:off x="4526844" y="54479"/>
            <a:ext cx="4617156" cy="261610"/>
          </a:xfrm>
          <a:prstGeom prst="rect">
            <a:avLst/>
          </a:prstGeom>
          <a:noFill/>
        </p:spPr>
        <p:txBody>
          <a:bodyPr wrap="square" rtlCol="0">
            <a:spAutoFit/>
          </a:bodyPr>
          <a:lstStyle/>
          <a:p>
            <a:r>
              <a:rPr kumimoji="1" lang="ja-JP" altLang="en-US" sz="1100" i="1" u="sng" dirty="0"/>
              <a:t>ワークショップ★「暮らす」の視点から平時、災害時の生活を考える</a:t>
            </a:r>
          </a:p>
        </p:txBody>
      </p:sp>
    </p:spTree>
    <p:extLst>
      <p:ext uri="{BB962C8B-B14F-4D97-AF65-F5344CB8AC3E}">
        <p14:creationId xmlns:p14="http://schemas.microsoft.com/office/powerpoint/2010/main" val="3829236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032422C-3264-4429-AEB2-B9FA5DE66AD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13</a:t>
            </a:fld>
            <a:endParaRPr lang="en"/>
          </a:p>
        </p:txBody>
      </p:sp>
      <p:sp>
        <p:nvSpPr>
          <p:cNvPr id="4" name="テキスト ボックス 3">
            <a:extLst>
              <a:ext uri="{FF2B5EF4-FFF2-40B4-BE49-F238E27FC236}">
                <a16:creationId xmlns:a16="http://schemas.microsoft.com/office/drawing/2014/main" id="{70380AEA-61C8-4632-8325-55F0DFBF819A}"/>
              </a:ext>
            </a:extLst>
          </p:cNvPr>
          <p:cNvSpPr txBox="1"/>
          <p:nvPr/>
        </p:nvSpPr>
        <p:spPr>
          <a:xfrm>
            <a:off x="891822" y="316089"/>
            <a:ext cx="7687734" cy="707886"/>
          </a:xfrm>
          <a:prstGeom prst="rect">
            <a:avLst/>
          </a:prstGeom>
          <a:noFill/>
        </p:spPr>
        <p:txBody>
          <a:bodyPr wrap="square" rtlCol="0">
            <a:spAutoFit/>
          </a:bodyPr>
          <a:lstStyle/>
          <a:p>
            <a:r>
              <a:rPr kumimoji="1" lang="ja-JP" altLang="en-US" sz="4000" dirty="0"/>
              <a:t>ワークショップの方法</a:t>
            </a:r>
            <a:endParaRPr kumimoji="1" lang="ja-JP" altLang="en-US" dirty="0"/>
          </a:p>
        </p:txBody>
      </p:sp>
      <p:sp>
        <p:nvSpPr>
          <p:cNvPr id="5" name="テキスト ボックス 4">
            <a:extLst>
              <a:ext uri="{FF2B5EF4-FFF2-40B4-BE49-F238E27FC236}">
                <a16:creationId xmlns:a16="http://schemas.microsoft.com/office/drawing/2014/main" id="{6403F4DB-6BA7-4BB9-A11C-D877B3C89750}"/>
              </a:ext>
            </a:extLst>
          </p:cNvPr>
          <p:cNvSpPr txBox="1"/>
          <p:nvPr/>
        </p:nvSpPr>
        <p:spPr>
          <a:xfrm>
            <a:off x="891822" y="1023975"/>
            <a:ext cx="7687734" cy="3477875"/>
          </a:xfrm>
          <a:prstGeom prst="rect">
            <a:avLst/>
          </a:prstGeom>
          <a:noFill/>
        </p:spPr>
        <p:txBody>
          <a:bodyPr wrap="square" rtlCol="0">
            <a:spAutoFit/>
          </a:bodyPr>
          <a:lstStyle/>
          <a:p>
            <a:r>
              <a:rPr kumimoji="1" lang="en-US" altLang="ja-JP" sz="2400" dirty="0"/>
              <a:t>《</a:t>
            </a:r>
            <a:r>
              <a:rPr kumimoji="1" lang="ja-JP" altLang="en-US" sz="2400" dirty="0"/>
              <a:t>使用するもの</a:t>
            </a:r>
            <a:r>
              <a:rPr kumimoji="1" lang="en-US" altLang="ja-JP" sz="2400" dirty="0"/>
              <a:t>》</a:t>
            </a:r>
            <a:r>
              <a:rPr kumimoji="1" lang="ja-JP" altLang="en-US" sz="2400" dirty="0"/>
              <a:t>②</a:t>
            </a:r>
            <a:endParaRPr kumimoji="1" lang="en-US" altLang="ja-JP" sz="2000" dirty="0"/>
          </a:p>
          <a:p>
            <a:endParaRPr kumimoji="1" lang="en-US" altLang="ja-JP" sz="2000" dirty="0"/>
          </a:p>
          <a:p>
            <a:r>
              <a:rPr kumimoji="1" lang="ja-JP" altLang="en-US" sz="2000" dirty="0"/>
              <a:t>・付箋（参加者１名につき　　</a:t>
            </a:r>
            <a:endParaRPr kumimoji="1" lang="en-US" altLang="ja-JP" sz="2000" dirty="0"/>
          </a:p>
          <a:p>
            <a:pPr marL="450850" indent="-450850"/>
            <a:r>
              <a:rPr kumimoji="1" lang="ja-JP" altLang="en-US" sz="1800" dirty="0"/>
              <a:t>　</a:t>
            </a:r>
            <a:r>
              <a:rPr kumimoji="1" lang="en-US" altLang="ja-JP" sz="1800" dirty="0"/>
              <a:t>※</a:t>
            </a:r>
            <a:r>
              <a:rPr kumimoji="1" lang="ja-JP" altLang="en-US" sz="1800" dirty="0"/>
              <a:t>できるだけ２色（２種類）用意</a:t>
            </a:r>
            <a:endParaRPr kumimoji="1" lang="en-US" altLang="ja-JP" sz="1800" dirty="0"/>
          </a:p>
          <a:p>
            <a:pPr marL="450850" indent="-450850"/>
            <a:r>
              <a:rPr kumimoji="1" lang="ja-JP" altLang="en-US" sz="1800" dirty="0"/>
              <a:t>　　色分けするほうがワーク２に移った時に見やすい</a:t>
            </a:r>
            <a:endParaRPr kumimoji="1" lang="en-US" altLang="ja-JP" sz="1800" dirty="0"/>
          </a:p>
          <a:p>
            <a:pPr marL="450850" indent="-450850"/>
            <a:r>
              <a:rPr kumimoji="1" lang="ja-JP" altLang="en-US" sz="1800" dirty="0"/>
              <a:t>　　①「暮らす」の周囲８マス用　（１０枚程度</a:t>
            </a:r>
            <a:r>
              <a:rPr kumimoji="1" lang="en-US" altLang="ja-JP" sz="1800" dirty="0"/>
              <a:t>×</a:t>
            </a:r>
            <a:r>
              <a:rPr kumimoji="1" lang="ja-JP" altLang="en-US" sz="1800" dirty="0"/>
              <a:t>参加人数分）</a:t>
            </a:r>
            <a:endParaRPr kumimoji="1" lang="en-US" altLang="ja-JP" sz="1800" dirty="0"/>
          </a:p>
          <a:p>
            <a:pPr marL="450850" indent="-450850"/>
            <a:r>
              <a:rPr kumimoji="1" lang="ja-JP" altLang="en-US" sz="1800" dirty="0"/>
              <a:t>　　②  その次の段階の各８マス用  （３０枚程度</a:t>
            </a:r>
            <a:r>
              <a:rPr kumimoji="1" lang="en-US" altLang="ja-JP" sz="1800" dirty="0"/>
              <a:t>×</a:t>
            </a:r>
            <a:r>
              <a:rPr kumimoji="1" lang="ja-JP" altLang="en-US" sz="1800" dirty="0"/>
              <a:t>参加人数分）</a:t>
            </a:r>
            <a:endParaRPr kumimoji="1" lang="en-US" altLang="ja-JP" sz="1800" dirty="0"/>
          </a:p>
          <a:p>
            <a:pPr marL="450850" indent="-450850"/>
            <a:r>
              <a:rPr kumimoji="1" lang="ja-JP" altLang="en-US" sz="1800" dirty="0"/>
              <a:t>　</a:t>
            </a:r>
            <a:r>
              <a:rPr kumimoji="1" lang="en-US" altLang="ja-JP" sz="1800" dirty="0"/>
              <a:t>※ 7.5</a:t>
            </a:r>
            <a:r>
              <a:rPr kumimoji="1" lang="ja-JP" altLang="en-US" sz="1800" dirty="0"/>
              <a:t>センチ</a:t>
            </a:r>
            <a:r>
              <a:rPr kumimoji="1" lang="en-US" altLang="ja-JP" sz="1800" dirty="0"/>
              <a:t>×7.5</a:t>
            </a:r>
            <a:r>
              <a:rPr kumimoji="1" lang="ja-JP" altLang="en-US" sz="1800" dirty="0"/>
              <a:t>センチの正方形のものが扱いやすい</a:t>
            </a:r>
            <a:endParaRPr kumimoji="1" lang="en-US" altLang="ja-JP" sz="1800" dirty="0"/>
          </a:p>
          <a:p>
            <a:pPr marL="450850" indent="-450850"/>
            <a:endParaRPr kumimoji="1" lang="en-US" altLang="ja-JP" sz="1000" dirty="0"/>
          </a:p>
          <a:p>
            <a:r>
              <a:rPr kumimoji="1" lang="ja-JP" altLang="en-US" sz="2000" dirty="0"/>
              <a:t>・ペン（参加人数分）</a:t>
            </a:r>
            <a:endParaRPr kumimoji="1" lang="en-US" altLang="ja-JP" sz="2000" dirty="0"/>
          </a:p>
          <a:p>
            <a:pPr marL="450850" indent="-450850"/>
            <a:r>
              <a:rPr kumimoji="1" lang="ja-JP" altLang="en-US" sz="1800" dirty="0"/>
              <a:t>　</a:t>
            </a:r>
            <a:r>
              <a:rPr kumimoji="1" lang="en-US" altLang="ja-JP" sz="1800" dirty="0"/>
              <a:t>※</a:t>
            </a:r>
            <a:r>
              <a:rPr kumimoji="1" lang="ja-JP" altLang="en-US" sz="1800" dirty="0"/>
              <a:t>ある程度太めのものがよい</a:t>
            </a:r>
            <a:endParaRPr kumimoji="1" lang="en-US" altLang="ja-JP" sz="1800" dirty="0"/>
          </a:p>
          <a:p>
            <a:pPr marL="450850" indent="-450850"/>
            <a:r>
              <a:rPr kumimoji="1" lang="ja-JP" altLang="en-US" sz="1800" dirty="0"/>
              <a:t>　</a:t>
            </a:r>
            <a:r>
              <a:rPr kumimoji="1" lang="en-US" altLang="ja-JP" sz="1800" dirty="0"/>
              <a:t>※</a:t>
            </a:r>
            <a:r>
              <a:rPr kumimoji="1" lang="ja-JP" altLang="en-US" sz="1800" dirty="0"/>
              <a:t>特に色分けする必要はない</a:t>
            </a:r>
            <a:endParaRPr kumimoji="1" lang="ja-JP" altLang="en-US" sz="2000" dirty="0"/>
          </a:p>
        </p:txBody>
      </p:sp>
      <p:sp>
        <p:nvSpPr>
          <p:cNvPr id="7" name="吹き出し: 円形 6">
            <a:extLst>
              <a:ext uri="{FF2B5EF4-FFF2-40B4-BE49-F238E27FC236}">
                <a16:creationId xmlns:a16="http://schemas.microsoft.com/office/drawing/2014/main" id="{8FD4A68B-6D0A-4399-BDC8-D6C9AA751B06}"/>
              </a:ext>
            </a:extLst>
          </p:cNvPr>
          <p:cNvSpPr/>
          <p:nvPr/>
        </p:nvSpPr>
        <p:spPr>
          <a:xfrm>
            <a:off x="6558844" y="440267"/>
            <a:ext cx="2167467" cy="1077930"/>
          </a:xfrm>
          <a:prstGeom prst="wedgeEllipseCallout">
            <a:avLst>
              <a:gd name="adj1" fmla="val -43229"/>
              <a:gd name="adj2" fmla="val 4888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実施者向け</a:t>
            </a:r>
            <a:endParaRPr kumimoji="1" lang="en-US" altLang="ja-JP" sz="2000" dirty="0"/>
          </a:p>
          <a:p>
            <a:pPr algn="ctr"/>
            <a:r>
              <a:rPr kumimoji="1" lang="ja-JP" altLang="en-US" sz="2000" dirty="0"/>
              <a:t>ポイント</a:t>
            </a:r>
            <a:endParaRPr kumimoji="1" lang="ja-JP" altLang="en-US" dirty="0"/>
          </a:p>
        </p:txBody>
      </p:sp>
      <p:sp>
        <p:nvSpPr>
          <p:cNvPr id="6" name="テキスト ボックス 5">
            <a:extLst>
              <a:ext uri="{FF2B5EF4-FFF2-40B4-BE49-F238E27FC236}">
                <a16:creationId xmlns:a16="http://schemas.microsoft.com/office/drawing/2014/main" id="{531CA713-EC81-42F0-8033-BBF4AD3F97D4}"/>
              </a:ext>
            </a:extLst>
          </p:cNvPr>
          <p:cNvSpPr txBox="1"/>
          <p:nvPr/>
        </p:nvSpPr>
        <p:spPr>
          <a:xfrm>
            <a:off x="4526844" y="54479"/>
            <a:ext cx="4617156" cy="261610"/>
          </a:xfrm>
          <a:prstGeom prst="rect">
            <a:avLst/>
          </a:prstGeom>
          <a:noFill/>
        </p:spPr>
        <p:txBody>
          <a:bodyPr wrap="square" rtlCol="0">
            <a:spAutoFit/>
          </a:bodyPr>
          <a:lstStyle/>
          <a:p>
            <a:r>
              <a:rPr kumimoji="1" lang="ja-JP" altLang="en-US" sz="1100" i="1" u="sng" dirty="0"/>
              <a:t>ワークショップ★「暮らす」の視点から平時、災害時の生活を考える</a:t>
            </a:r>
          </a:p>
        </p:txBody>
      </p:sp>
    </p:spTree>
    <p:extLst>
      <p:ext uri="{BB962C8B-B14F-4D97-AF65-F5344CB8AC3E}">
        <p14:creationId xmlns:p14="http://schemas.microsoft.com/office/powerpoint/2010/main" val="9792155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4050E5"/>
            </a:gs>
            <a:gs pos="100000">
              <a:srgbClr val="C833FF"/>
            </a:gs>
          </a:gsLst>
          <a:lin ang="5400012" scaled="0"/>
        </a:gradFill>
        <a:effectLst/>
      </p:bgPr>
    </p:bg>
    <p:spTree>
      <p:nvGrpSpPr>
        <p:cNvPr id="1" name="Shape 83"/>
        <p:cNvGrpSpPr/>
        <p:nvPr/>
      </p:nvGrpSpPr>
      <p:grpSpPr>
        <a:xfrm>
          <a:off x="0" y="0"/>
          <a:ext cx="0" cy="0"/>
          <a:chOff x="0" y="0"/>
          <a:chExt cx="0" cy="0"/>
        </a:xfrm>
      </p:grpSpPr>
      <p:sp>
        <p:nvSpPr>
          <p:cNvPr id="84" name="Google Shape;84;p16"/>
          <p:cNvSpPr txBox="1">
            <a:spLocks noGrp="1"/>
          </p:cNvSpPr>
          <p:nvPr>
            <p:ph type="ctrTitle"/>
          </p:nvPr>
        </p:nvSpPr>
        <p:spPr>
          <a:xfrm>
            <a:off x="2169925" y="1811950"/>
            <a:ext cx="4804200" cy="1159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ja-JP" altLang="en-US" sz="2400" dirty="0"/>
              <a:t>大規模災害に見舞われたら・・・</a:t>
            </a:r>
            <a:r>
              <a:rPr lang="en-US" altLang="ja-JP" sz="2400" dirty="0"/>
              <a:t/>
            </a:r>
            <a:br>
              <a:rPr lang="en-US" altLang="ja-JP" sz="2400" dirty="0"/>
            </a:br>
            <a:r>
              <a:rPr lang="ja-JP" altLang="en-US" sz="2000" dirty="0"/>
              <a:t>構成要素のそれぞれは、壊れ、</a:t>
            </a:r>
            <a:r>
              <a:rPr lang="en-US" altLang="ja-JP" sz="2000" dirty="0"/>
              <a:t/>
            </a:r>
            <a:br>
              <a:rPr lang="en-US" altLang="ja-JP" sz="2000" dirty="0"/>
            </a:br>
            <a:r>
              <a:rPr lang="ja-JP" altLang="en-US" sz="2000" dirty="0"/>
              <a:t>あるいは機能を失ってしまうでしょう・・・</a:t>
            </a:r>
            <a:endParaRPr sz="2000" dirty="0"/>
          </a:p>
        </p:txBody>
      </p:sp>
      <p:sp>
        <p:nvSpPr>
          <p:cNvPr id="85" name="Google Shape;85;p16"/>
          <p:cNvSpPr txBox="1">
            <a:spLocks noGrp="1"/>
          </p:cNvSpPr>
          <p:nvPr>
            <p:ph type="subTitle" idx="1"/>
          </p:nvPr>
        </p:nvSpPr>
        <p:spPr>
          <a:xfrm>
            <a:off x="2169925" y="3037121"/>
            <a:ext cx="4804200" cy="784800"/>
          </a:xfrm>
          <a:prstGeom prst="rect">
            <a:avLst/>
          </a:prstGeom>
        </p:spPr>
        <p:txBody>
          <a:bodyPr spcFirstLastPara="1" wrap="square" lIns="0" tIns="0" rIns="0" bIns="0" anchor="ctr" anchorCtr="0">
            <a:noAutofit/>
          </a:bodyPr>
          <a:lstStyle/>
          <a:p>
            <a:pPr marL="0" lvl="0" indent="0" algn="ctr" rtl="0">
              <a:spcBef>
                <a:spcPts val="0"/>
              </a:spcBef>
              <a:spcAft>
                <a:spcPts val="1000"/>
              </a:spcAft>
              <a:buNone/>
            </a:pPr>
            <a:r>
              <a:rPr lang="ja-JP" altLang="en-US" dirty="0"/>
              <a:t>では、それらは、どんな順番でもとに戻すべき？</a:t>
            </a: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46E180"/>
            </a:gs>
            <a:gs pos="100000">
              <a:srgbClr val="B8DF32"/>
            </a:gs>
          </a:gsLst>
          <a:lin ang="5400700" scaled="0"/>
        </a:gradFill>
        <a:effectLst/>
      </p:bgPr>
    </p:bg>
    <p:spTree>
      <p:nvGrpSpPr>
        <p:cNvPr id="1" name="Shape 187"/>
        <p:cNvGrpSpPr/>
        <p:nvPr/>
      </p:nvGrpSpPr>
      <p:grpSpPr>
        <a:xfrm>
          <a:off x="0" y="0"/>
          <a:ext cx="0" cy="0"/>
          <a:chOff x="0" y="0"/>
          <a:chExt cx="0" cy="0"/>
        </a:xfrm>
      </p:grpSpPr>
      <p:sp>
        <p:nvSpPr>
          <p:cNvPr id="190" name="Google Shape;190;p2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fld id="{00000000-1234-1234-1234-123412341234}" type="slidenum">
              <a:rPr lang="en">
                <a:solidFill>
                  <a:srgbClr val="B7B7B7"/>
                </a:solidFill>
              </a:rPr>
              <a:pPr/>
              <a:t>15</a:t>
            </a:fld>
            <a:endParaRPr>
              <a:solidFill>
                <a:srgbClr val="B7B7B7"/>
              </a:solidFill>
            </a:endParaRPr>
          </a:p>
        </p:txBody>
      </p:sp>
      <p:sp>
        <p:nvSpPr>
          <p:cNvPr id="2" name="メモ 1"/>
          <p:cNvSpPr/>
          <p:nvPr/>
        </p:nvSpPr>
        <p:spPr>
          <a:xfrm>
            <a:off x="1032641" y="1753914"/>
            <a:ext cx="512379" cy="551793"/>
          </a:xfrm>
          <a:prstGeom prst="foldedCorner">
            <a:avLst/>
          </a:prstGeom>
          <a:solidFill>
            <a:srgbClr val="FFC000"/>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a:t>
            </a:r>
            <a:endParaRPr kumimoji="1" lang="ja-JP" altLang="en-US" dirty="0">
              <a:solidFill>
                <a:srgbClr val="666666"/>
              </a:solidFill>
            </a:endParaRPr>
          </a:p>
        </p:txBody>
      </p:sp>
      <p:sp>
        <p:nvSpPr>
          <p:cNvPr id="7" name="Google Shape;227;p30"/>
          <p:cNvSpPr txBox="1">
            <a:spLocks/>
          </p:cNvSpPr>
          <p:nvPr/>
        </p:nvSpPr>
        <p:spPr>
          <a:xfrm>
            <a:off x="5966352" y="1128315"/>
            <a:ext cx="2020800" cy="332760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mj-ea"/>
                <a:ea typeface="+mj-ea"/>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altLang="ja-JP" dirty="0">
              <a:solidFill>
                <a:srgbClr val="FFFFFF"/>
              </a:solidFill>
            </a:endParaRPr>
          </a:p>
          <a:p>
            <a:r>
              <a:rPr lang="en-US" altLang="ja-JP" b="1" dirty="0">
                <a:solidFill>
                  <a:schemeClr val="tx1">
                    <a:lumMod val="75000"/>
                  </a:schemeClr>
                </a:solidFill>
              </a:rPr>
              <a:t>8</a:t>
            </a:r>
            <a:r>
              <a:rPr lang="ja-JP" altLang="en-US" b="1" dirty="0">
                <a:solidFill>
                  <a:schemeClr val="tx1">
                    <a:lumMod val="75000"/>
                  </a:schemeClr>
                </a:solidFill>
              </a:rPr>
              <a:t>つの要素ポストイットを、発災からの時間に沿って、どのくらいの時期にできるようにすべきか</a:t>
            </a:r>
            <a:r>
              <a:rPr lang="en-US" altLang="ja-JP" b="1" dirty="0">
                <a:solidFill>
                  <a:schemeClr val="tx1">
                    <a:lumMod val="75000"/>
                  </a:schemeClr>
                </a:solidFill>
              </a:rPr>
              <a:t>/</a:t>
            </a:r>
            <a:r>
              <a:rPr lang="ja-JP" altLang="en-US" b="1" dirty="0">
                <a:solidFill>
                  <a:schemeClr val="tx1">
                    <a:lumMod val="75000"/>
                  </a:schemeClr>
                </a:solidFill>
              </a:rPr>
              <a:t>修復すべきか、並べてみましょう。</a:t>
            </a:r>
            <a:endParaRPr lang="en-US" altLang="ja-JP" b="1" dirty="0">
              <a:solidFill>
                <a:schemeClr val="tx1">
                  <a:lumMod val="75000"/>
                </a:schemeClr>
              </a:solidFill>
            </a:endParaRPr>
          </a:p>
          <a:p>
            <a:r>
              <a:rPr lang="ja-JP" altLang="en-US" b="1" dirty="0">
                <a:solidFill>
                  <a:schemeClr val="tx1">
                    <a:lumMod val="75000"/>
                  </a:schemeClr>
                </a:solidFill>
              </a:rPr>
              <a:t>「これは、最初にできるようにすべきじゃない？」「これも、そうだと思う」「これは、あとでいいよね」というように。</a:t>
            </a:r>
            <a:endParaRPr lang="en-US" altLang="ja-JP" b="1" dirty="0">
              <a:solidFill>
                <a:schemeClr val="tx1">
                  <a:lumMod val="75000"/>
                </a:schemeClr>
              </a:solidFill>
            </a:endParaRPr>
          </a:p>
          <a:p>
            <a:endParaRPr lang="en-US" altLang="ja-JP" dirty="0">
              <a:solidFill>
                <a:srgbClr val="FFFFFF"/>
              </a:solidFill>
            </a:endParaRPr>
          </a:p>
        </p:txBody>
      </p:sp>
      <p:cxnSp>
        <p:nvCxnSpPr>
          <p:cNvPr id="4" name="直線矢印コネクタ 3"/>
          <p:cNvCxnSpPr/>
          <p:nvPr/>
        </p:nvCxnSpPr>
        <p:spPr>
          <a:xfrm flipV="1">
            <a:off x="1032641" y="1379483"/>
            <a:ext cx="3365938" cy="7883"/>
          </a:xfrm>
          <a:prstGeom prst="straightConnector1">
            <a:avLst/>
          </a:prstGeom>
          <a:ln w="571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 name="爆発 1 5"/>
          <p:cNvSpPr/>
          <p:nvPr/>
        </p:nvSpPr>
        <p:spPr>
          <a:xfrm>
            <a:off x="532086" y="1062202"/>
            <a:ext cx="792218" cy="650328"/>
          </a:xfrm>
          <a:prstGeom prst="irregularSeal1">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t>発災</a:t>
            </a:r>
          </a:p>
        </p:txBody>
      </p:sp>
      <p:sp>
        <p:nvSpPr>
          <p:cNvPr id="8" name="テキスト ボックス 7"/>
          <p:cNvSpPr txBox="1"/>
          <p:nvPr/>
        </p:nvSpPr>
        <p:spPr>
          <a:xfrm>
            <a:off x="4126709" y="993227"/>
            <a:ext cx="543739" cy="307777"/>
          </a:xfrm>
          <a:prstGeom prst="rect">
            <a:avLst/>
          </a:prstGeom>
          <a:noFill/>
        </p:spPr>
        <p:txBody>
          <a:bodyPr wrap="none" rtlCol="0">
            <a:spAutoFit/>
          </a:bodyPr>
          <a:lstStyle/>
          <a:p>
            <a:r>
              <a:rPr kumimoji="1" lang="ja-JP" altLang="en-US" dirty="0">
                <a:solidFill>
                  <a:schemeClr val="bg1"/>
                </a:solidFill>
              </a:rPr>
              <a:t>時間</a:t>
            </a:r>
          </a:p>
        </p:txBody>
      </p:sp>
      <p:sp>
        <p:nvSpPr>
          <p:cNvPr id="10" name="メモ 9"/>
          <p:cNvSpPr/>
          <p:nvPr/>
        </p:nvSpPr>
        <p:spPr>
          <a:xfrm>
            <a:off x="1519689" y="2517263"/>
            <a:ext cx="512379" cy="551793"/>
          </a:xfrm>
          <a:prstGeom prst="foldedCorner">
            <a:avLst/>
          </a:prstGeom>
          <a:solidFill>
            <a:srgbClr val="FFC000"/>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C</a:t>
            </a:r>
            <a:endParaRPr kumimoji="1" lang="ja-JP" altLang="en-US" dirty="0">
              <a:solidFill>
                <a:srgbClr val="666666"/>
              </a:solidFill>
            </a:endParaRPr>
          </a:p>
        </p:txBody>
      </p:sp>
      <p:sp>
        <p:nvSpPr>
          <p:cNvPr id="12" name="メモ 11"/>
          <p:cNvSpPr/>
          <p:nvPr/>
        </p:nvSpPr>
        <p:spPr>
          <a:xfrm>
            <a:off x="2247162" y="2832244"/>
            <a:ext cx="512379" cy="551793"/>
          </a:xfrm>
          <a:prstGeom prst="foldedCorner">
            <a:avLst/>
          </a:prstGeom>
          <a:solidFill>
            <a:srgbClr val="FFC000"/>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D</a:t>
            </a:r>
            <a:endParaRPr kumimoji="1" lang="ja-JP" altLang="en-US" dirty="0">
              <a:solidFill>
                <a:srgbClr val="666666"/>
              </a:solidFill>
            </a:endParaRPr>
          </a:p>
        </p:txBody>
      </p:sp>
      <p:sp>
        <p:nvSpPr>
          <p:cNvPr id="13" name="メモ 12"/>
          <p:cNvSpPr/>
          <p:nvPr/>
        </p:nvSpPr>
        <p:spPr>
          <a:xfrm>
            <a:off x="1538696" y="3144649"/>
            <a:ext cx="512379" cy="551793"/>
          </a:xfrm>
          <a:prstGeom prst="foldedCorner">
            <a:avLst/>
          </a:prstGeom>
          <a:solidFill>
            <a:srgbClr val="FFC000"/>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E</a:t>
            </a:r>
            <a:endParaRPr kumimoji="1" lang="ja-JP" altLang="en-US" dirty="0">
              <a:solidFill>
                <a:srgbClr val="666666"/>
              </a:solidFill>
            </a:endParaRPr>
          </a:p>
        </p:txBody>
      </p:sp>
      <p:sp>
        <p:nvSpPr>
          <p:cNvPr id="14" name="メモ 13"/>
          <p:cNvSpPr/>
          <p:nvPr/>
        </p:nvSpPr>
        <p:spPr>
          <a:xfrm>
            <a:off x="2623275" y="2223400"/>
            <a:ext cx="512379" cy="551793"/>
          </a:xfrm>
          <a:prstGeom prst="foldedCorner">
            <a:avLst/>
          </a:prstGeom>
          <a:solidFill>
            <a:srgbClr val="FFC000"/>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G</a:t>
            </a:r>
            <a:endParaRPr kumimoji="1" lang="ja-JP" altLang="en-US" dirty="0">
              <a:solidFill>
                <a:srgbClr val="666666"/>
              </a:solidFill>
            </a:endParaRPr>
          </a:p>
        </p:txBody>
      </p:sp>
      <p:sp>
        <p:nvSpPr>
          <p:cNvPr id="15" name="メモ 14"/>
          <p:cNvSpPr/>
          <p:nvPr/>
        </p:nvSpPr>
        <p:spPr>
          <a:xfrm>
            <a:off x="1047424" y="2173385"/>
            <a:ext cx="512379" cy="551793"/>
          </a:xfrm>
          <a:prstGeom prst="foldedCorner">
            <a:avLst/>
          </a:prstGeom>
          <a:solidFill>
            <a:srgbClr val="FFC000"/>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B</a:t>
            </a:r>
            <a:endParaRPr kumimoji="1" lang="ja-JP" altLang="en-US" dirty="0">
              <a:solidFill>
                <a:srgbClr val="666666"/>
              </a:solidFill>
            </a:endParaRPr>
          </a:p>
        </p:txBody>
      </p:sp>
      <p:sp>
        <p:nvSpPr>
          <p:cNvPr id="16" name="メモ 15"/>
          <p:cNvSpPr/>
          <p:nvPr/>
        </p:nvSpPr>
        <p:spPr>
          <a:xfrm>
            <a:off x="2796038" y="2974110"/>
            <a:ext cx="512379" cy="551793"/>
          </a:xfrm>
          <a:prstGeom prst="foldedCorner">
            <a:avLst/>
          </a:prstGeom>
          <a:solidFill>
            <a:srgbClr val="FFC000"/>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H</a:t>
            </a:r>
            <a:endParaRPr kumimoji="1" lang="ja-JP" altLang="en-US" dirty="0">
              <a:solidFill>
                <a:srgbClr val="666666"/>
              </a:solidFill>
            </a:endParaRPr>
          </a:p>
        </p:txBody>
      </p:sp>
      <p:sp>
        <p:nvSpPr>
          <p:cNvPr id="9" name="左中かっこ 8"/>
          <p:cNvSpPr/>
          <p:nvPr/>
        </p:nvSpPr>
        <p:spPr>
          <a:xfrm rot="16200000">
            <a:off x="1581149" y="3181129"/>
            <a:ext cx="232541" cy="1225113"/>
          </a:xfrm>
          <a:prstGeom prst="leftBrace">
            <a:avLst/>
          </a:pr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Google Shape;227;p30"/>
          <p:cNvSpPr txBox="1">
            <a:spLocks/>
          </p:cNvSpPr>
          <p:nvPr/>
        </p:nvSpPr>
        <p:spPr>
          <a:xfrm>
            <a:off x="1025575" y="3967007"/>
            <a:ext cx="5321448" cy="894076"/>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mj-ea"/>
                <a:ea typeface="+mj-ea"/>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ja-JP" altLang="en-US" dirty="0">
                <a:solidFill>
                  <a:srgbClr val="002060"/>
                </a:solidFill>
              </a:rPr>
              <a:t>この「順番をつける」作業は、「少なくともこんなことは、すぐにできないと困るよね」ということを考えることですし、それは、まさに「最低限保障されるべき生活」のイメージだと思います。</a:t>
            </a:r>
            <a:endParaRPr lang="en-US" altLang="ja-JP" dirty="0">
              <a:solidFill>
                <a:srgbClr val="002060"/>
              </a:solidFill>
            </a:endParaRPr>
          </a:p>
          <a:p>
            <a:endParaRPr lang="en-US" altLang="ja-JP" dirty="0">
              <a:solidFill>
                <a:srgbClr val="002060"/>
              </a:solidFill>
            </a:endParaRPr>
          </a:p>
        </p:txBody>
      </p:sp>
      <p:sp>
        <p:nvSpPr>
          <p:cNvPr id="17" name="メモ 15">
            <a:extLst>
              <a:ext uri="{FF2B5EF4-FFF2-40B4-BE49-F238E27FC236}">
                <a16:creationId xmlns:a16="http://schemas.microsoft.com/office/drawing/2014/main" id="{D73AD0AC-FD93-48D8-9732-E357DAE5C6F1}"/>
              </a:ext>
            </a:extLst>
          </p:cNvPr>
          <p:cNvSpPr/>
          <p:nvPr/>
        </p:nvSpPr>
        <p:spPr>
          <a:xfrm>
            <a:off x="2415797" y="3265200"/>
            <a:ext cx="512379" cy="551793"/>
          </a:xfrm>
          <a:prstGeom prst="foldedCorner">
            <a:avLst/>
          </a:prstGeom>
          <a:solidFill>
            <a:srgbClr val="FFC000"/>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F</a:t>
            </a:r>
            <a:endParaRPr kumimoji="1" lang="ja-JP" altLang="en-US" dirty="0">
              <a:solidFill>
                <a:srgbClr val="666666"/>
              </a:solidFill>
            </a:endParaRPr>
          </a:p>
        </p:txBody>
      </p:sp>
      <p:sp>
        <p:nvSpPr>
          <p:cNvPr id="19" name="テキスト ボックス 18">
            <a:extLst>
              <a:ext uri="{FF2B5EF4-FFF2-40B4-BE49-F238E27FC236}">
                <a16:creationId xmlns:a16="http://schemas.microsoft.com/office/drawing/2014/main" id="{BE63E38E-26E3-4FE3-8E39-AB1FBD7D4011}"/>
              </a:ext>
            </a:extLst>
          </p:cNvPr>
          <p:cNvSpPr txBox="1"/>
          <p:nvPr/>
        </p:nvSpPr>
        <p:spPr>
          <a:xfrm>
            <a:off x="1161815" y="1090060"/>
            <a:ext cx="537327" cy="338554"/>
          </a:xfrm>
          <a:prstGeom prst="rect">
            <a:avLst/>
          </a:prstGeom>
          <a:noFill/>
        </p:spPr>
        <p:txBody>
          <a:bodyPr wrap="none" rtlCol="0">
            <a:spAutoFit/>
          </a:bodyPr>
          <a:lstStyle/>
          <a:p>
            <a:r>
              <a:rPr lang="ja-JP" altLang="en-US" sz="1600" dirty="0"/>
              <a:t>１</a:t>
            </a:r>
            <a:r>
              <a:rPr lang="en-US" altLang="ja-JP" sz="1600" dirty="0"/>
              <a:t>D</a:t>
            </a:r>
            <a:endParaRPr lang="ja-JP" altLang="en-US" sz="1600" dirty="0"/>
          </a:p>
        </p:txBody>
      </p:sp>
      <p:sp>
        <p:nvSpPr>
          <p:cNvPr id="20" name="テキスト ボックス 19">
            <a:extLst>
              <a:ext uri="{FF2B5EF4-FFF2-40B4-BE49-F238E27FC236}">
                <a16:creationId xmlns:a16="http://schemas.microsoft.com/office/drawing/2014/main" id="{398CDE65-F948-483B-9A58-D05B5AE9170C}"/>
              </a:ext>
            </a:extLst>
          </p:cNvPr>
          <p:cNvSpPr txBox="1"/>
          <p:nvPr/>
        </p:nvSpPr>
        <p:spPr>
          <a:xfrm>
            <a:off x="1603873" y="1090060"/>
            <a:ext cx="537327" cy="338554"/>
          </a:xfrm>
          <a:prstGeom prst="rect">
            <a:avLst/>
          </a:prstGeom>
          <a:noFill/>
        </p:spPr>
        <p:txBody>
          <a:bodyPr wrap="none" rtlCol="0">
            <a:spAutoFit/>
          </a:bodyPr>
          <a:lstStyle/>
          <a:p>
            <a:r>
              <a:rPr lang="ja-JP" altLang="en-US" sz="1600" dirty="0"/>
              <a:t>３</a:t>
            </a:r>
            <a:r>
              <a:rPr lang="en-US" altLang="ja-JP" sz="1600" dirty="0"/>
              <a:t>D</a:t>
            </a:r>
            <a:endParaRPr lang="ja-JP" altLang="en-US" sz="1600" dirty="0"/>
          </a:p>
        </p:txBody>
      </p:sp>
      <p:sp>
        <p:nvSpPr>
          <p:cNvPr id="21" name="テキスト ボックス 20">
            <a:extLst>
              <a:ext uri="{FF2B5EF4-FFF2-40B4-BE49-F238E27FC236}">
                <a16:creationId xmlns:a16="http://schemas.microsoft.com/office/drawing/2014/main" id="{2209EB3F-C1AA-478B-993C-9DF479D7F084}"/>
              </a:ext>
            </a:extLst>
          </p:cNvPr>
          <p:cNvSpPr txBox="1"/>
          <p:nvPr/>
        </p:nvSpPr>
        <p:spPr>
          <a:xfrm>
            <a:off x="2454320" y="1090060"/>
            <a:ext cx="583814" cy="338554"/>
          </a:xfrm>
          <a:prstGeom prst="rect">
            <a:avLst/>
          </a:prstGeom>
          <a:noFill/>
        </p:spPr>
        <p:txBody>
          <a:bodyPr wrap="none" rtlCol="0">
            <a:spAutoFit/>
          </a:bodyPr>
          <a:lstStyle/>
          <a:p>
            <a:r>
              <a:rPr lang="ja-JP" altLang="en-US" sz="1600" dirty="0"/>
              <a:t>１</a:t>
            </a:r>
            <a:r>
              <a:rPr lang="en-US" altLang="ja-JP" sz="1600" dirty="0"/>
              <a:t>W</a:t>
            </a:r>
            <a:endParaRPr lang="ja-JP" altLang="en-US" sz="1600" dirty="0"/>
          </a:p>
        </p:txBody>
      </p:sp>
      <p:sp>
        <p:nvSpPr>
          <p:cNvPr id="22" name="テキスト ボックス 21">
            <a:extLst>
              <a:ext uri="{FF2B5EF4-FFF2-40B4-BE49-F238E27FC236}">
                <a16:creationId xmlns:a16="http://schemas.microsoft.com/office/drawing/2014/main" id="{8E62D8C1-9A44-45A9-9638-44F15975250D}"/>
              </a:ext>
            </a:extLst>
          </p:cNvPr>
          <p:cNvSpPr txBox="1"/>
          <p:nvPr/>
        </p:nvSpPr>
        <p:spPr>
          <a:xfrm>
            <a:off x="3512626" y="1090060"/>
            <a:ext cx="561372" cy="338554"/>
          </a:xfrm>
          <a:prstGeom prst="rect">
            <a:avLst/>
          </a:prstGeom>
          <a:noFill/>
        </p:spPr>
        <p:txBody>
          <a:bodyPr wrap="none" rtlCol="0">
            <a:spAutoFit/>
          </a:bodyPr>
          <a:lstStyle/>
          <a:p>
            <a:r>
              <a:rPr lang="ja-JP" altLang="en-US" sz="1600" dirty="0"/>
              <a:t>１</a:t>
            </a:r>
            <a:r>
              <a:rPr lang="en-US" altLang="ja-JP" sz="1600" dirty="0"/>
              <a:t>M</a:t>
            </a:r>
            <a:endParaRPr lang="ja-JP" altLang="en-US" sz="1600" dirty="0"/>
          </a:p>
        </p:txBody>
      </p:sp>
      <p:pic>
        <p:nvPicPr>
          <p:cNvPr id="30" name="図 29">
            <a:extLst>
              <a:ext uri="{FF2B5EF4-FFF2-40B4-BE49-F238E27FC236}">
                <a16:creationId xmlns:a16="http://schemas.microsoft.com/office/drawing/2014/main" id="{2C887E36-DB1B-480C-873D-23351AC9AF95}"/>
              </a:ext>
            </a:extLst>
          </p:cNvPr>
          <p:cNvPicPr>
            <a:picLocks noChangeAspect="1"/>
          </p:cNvPicPr>
          <p:nvPr/>
        </p:nvPicPr>
        <p:blipFill>
          <a:blip r:embed="rId3"/>
          <a:stretch>
            <a:fillRect/>
          </a:stretch>
        </p:blipFill>
        <p:spPr>
          <a:xfrm>
            <a:off x="4003413" y="1883974"/>
            <a:ext cx="1613142" cy="1613142"/>
          </a:xfrm>
          <a:prstGeom prst="rect">
            <a:avLst/>
          </a:prstGeom>
        </p:spPr>
      </p:pic>
      <p:sp>
        <p:nvSpPr>
          <p:cNvPr id="27" name="矢印: 下 26">
            <a:extLst>
              <a:ext uri="{FF2B5EF4-FFF2-40B4-BE49-F238E27FC236}">
                <a16:creationId xmlns:a16="http://schemas.microsoft.com/office/drawing/2014/main" id="{A0D15CE6-C03E-43B6-8748-0768033634F9}"/>
              </a:ext>
            </a:extLst>
          </p:cNvPr>
          <p:cNvSpPr/>
          <p:nvPr/>
        </p:nvSpPr>
        <p:spPr>
          <a:xfrm rot="5460000">
            <a:off x="2789629" y="832828"/>
            <a:ext cx="54544" cy="2513625"/>
          </a:xfrm>
          <a:prstGeom prst="downArrow">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矢印: 下 27">
            <a:extLst>
              <a:ext uri="{FF2B5EF4-FFF2-40B4-BE49-F238E27FC236}">
                <a16:creationId xmlns:a16="http://schemas.microsoft.com/office/drawing/2014/main" id="{E3424850-9881-4F49-B18D-478D3316C5BC}"/>
              </a:ext>
            </a:extLst>
          </p:cNvPr>
          <p:cNvSpPr/>
          <p:nvPr/>
        </p:nvSpPr>
        <p:spPr>
          <a:xfrm rot="6268490">
            <a:off x="2715003" y="1442115"/>
            <a:ext cx="54544" cy="2700000"/>
          </a:xfrm>
          <a:prstGeom prst="downArrow">
            <a:avLst/>
          </a:prstGeom>
          <a:solidFill>
            <a:srgbClr val="FF000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94542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randombar(horizontal)">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46E180"/>
            </a:gs>
            <a:gs pos="100000">
              <a:srgbClr val="B8DF32"/>
            </a:gs>
          </a:gsLst>
          <a:lin ang="5400700" scaled="0"/>
        </a:gradFill>
        <a:effectLst/>
      </p:bgPr>
    </p:bg>
    <p:spTree>
      <p:nvGrpSpPr>
        <p:cNvPr id="1" name="Shape 187"/>
        <p:cNvGrpSpPr/>
        <p:nvPr/>
      </p:nvGrpSpPr>
      <p:grpSpPr>
        <a:xfrm>
          <a:off x="0" y="0"/>
          <a:ext cx="0" cy="0"/>
          <a:chOff x="0" y="0"/>
          <a:chExt cx="0" cy="0"/>
        </a:xfrm>
      </p:grpSpPr>
      <p:sp>
        <p:nvSpPr>
          <p:cNvPr id="190" name="Google Shape;190;p2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fld id="{00000000-1234-1234-1234-123412341234}" type="slidenum">
              <a:rPr lang="en">
                <a:solidFill>
                  <a:srgbClr val="B7B7B7"/>
                </a:solidFill>
              </a:rPr>
              <a:pPr/>
              <a:t>16</a:t>
            </a:fld>
            <a:endParaRPr>
              <a:solidFill>
                <a:srgbClr val="B7B7B7"/>
              </a:solidFill>
            </a:endParaRPr>
          </a:p>
        </p:txBody>
      </p:sp>
      <p:sp>
        <p:nvSpPr>
          <p:cNvPr id="2" name="メモ 1"/>
          <p:cNvSpPr/>
          <p:nvPr/>
        </p:nvSpPr>
        <p:spPr>
          <a:xfrm>
            <a:off x="1570928" y="1643617"/>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A-1</a:t>
            </a:r>
            <a:endParaRPr kumimoji="1" lang="ja-JP" altLang="en-US" dirty="0">
              <a:solidFill>
                <a:srgbClr val="666666"/>
              </a:solidFill>
            </a:endParaRPr>
          </a:p>
        </p:txBody>
      </p:sp>
      <p:sp>
        <p:nvSpPr>
          <p:cNvPr id="7" name="Google Shape;227;p30"/>
          <p:cNvSpPr txBox="1">
            <a:spLocks/>
          </p:cNvSpPr>
          <p:nvPr/>
        </p:nvSpPr>
        <p:spPr>
          <a:xfrm>
            <a:off x="5065248" y="1820917"/>
            <a:ext cx="2020800" cy="214859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mj-ea"/>
                <a:ea typeface="+mj-ea"/>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ja-JP" altLang="en-US" b="1" dirty="0">
                <a:solidFill>
                  <a:schemeClr val="tx1">
                    <a:lumMod val="75000"/>
                  </a:schemeClr>
                </a:solidFill>
              </a:rPr>
              <a:t>さらにそれぞれの構成要素を時系列にならべてみましょう。</a:t>
            </a:r>
            <a:endParaRPr lang="en-US" altLang="ja-JP" b="1" dirty="0">
              <a:solidFill>
                <a:schemeClr val="tx1">
                  <a:lumMod val="75000"/>
                </a:schemeClr>
              </a:solidFill>
            </a:endParaRPr>
          </a:p>
          <a:p>
            <a:r>
              <a:rPr lang="ja-JP" altLang="en-US" b="1" dirty="0">
                <a:solidFill>
                  <a:schemeClr val="tx1">
                    <a:lumMod val="75000"/>
                  </a:schemeClr>
                </a:solidFill>
              </a:rPr>
              <a:t>どれは、すぐに元に戻らなければならないのか、どれはゆっくりでも許されるかを考えてみたいと思います。</a:t>
            </a:r>
            <a:endParaRPr lang="en-US" altLang="ja-JP" b="1" dirty="0">
              <a:solidFill>
                <a:schemeClr val="tx1">
                  <a:lumMod val="75000"/>
                </a:schemeClr>
              </a:solidFill>
            </a:endParaRPr>
          </a:p>
        </p:txBody>
      </p:sp>
      <p:cxnSp>
        <p:nvCxnSpPr>
          <p:cNvPr id="4" name="直線矢印コネクタ 3"/>
          <p:cNvCxnSpPr/>
          <p:nvPr/>
        </p:nvCxnSpPr>
        <p:spPr>
          <a:xfrm flipV="1">
            <a:off x="1032641" y="1379483"/>
            <a:ext cx="3365938" cy="7883"/>
          </a:xfrm>
          <a:prstGeom prst="straightConnector1">
            <a:avLst/>
          </a:prstGeom>
          <a:ln w="571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 name="爆発 1 5"/>
          <p:cNvSpPr/>
          <p:nvPr/>
        </p:nvSpPr>
        <p:spPr>
          <a:xfrm>
            <a:off x="532086" y="1062202"/>
            <a:ext cx="792218" cy="650328"/>
          </a:xfrm>
          <a:prstGeom prst="irregularSeal1">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solidFill>
                  <a:srgbClr val="FFFFFF"/>
                </a:solidFill>
              </a:rPr>
              <a:t>発災</a:t>
            </a:r>
          </a:p>
        </p:txBody>
      </p:sp>
      <p:sp>
        <p:nvSpPr>
          <p:cNvPr id="8" name="テキスト ボックス 7"/>
          <p:cNvSpPr txBox="1"/>
          <p:nvPr/>
        </p:nvSpPr>
        <p:spPr>
          <a:xfrm>
            <a:off x="4126709" y="993227"/>
            <a:ext cx="543739" cy="307777"/>
          </a:xfrm>
          <a:prstGeom prst="rect">
            <a:avLst/>
          </a:prstGeom>
          <a:noFill/>
        </p:spPr>
        <p:txBody>
          <a:bodyPr wrap="none" rtlCol="0">
            <a:spAutoFit/>
          </a:bodyPr>
          <a:lstStyle/>
          <a:p>
            <a:r>
              <a:rPr kumimoji="1" lang="ja-JP" altLang="en-US" dirty="0">
                <a:solidFill>
                  <a:srgbClr val="FFFFFF"/>
                </a:solidFill>
              </a:rPr>
              <a:t>時間</a:t>
            </a:r>
          </a:p>
        </p:txBody>
      </p:sp>
      <p:sp>
        <p:nvSpPr>
          <p:cNvPr id="10" name="メモ 9"/>
          <p:cNvSpPr/>
          <p:nvPr/>
        </p:nvSpPr>
        <p:spPr>
          <a:xfrm>
            <a:off x="1766826" y="2295853"/>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A-3</a:t>
            </a:r>
            <a:endParaRPr kumimoji="1" lang="ja-JP" altLang="en-US" dirty="0">
              <a:solidFill>
                <a:srgbClr val="666666"/>
              </a:solidFill>
            </a:endParaRPr>
          </a:p>
        </p:txBody>
      </p:sp>
      <p:sp>
        <p:nvSpPr>
          <p:cNvPr id="11" name="メモ 10"/>
          <p:cNvSpPr/>
          <p:nvPr/>
        </p:nvSpPr>
        <p:spPr>
          <a:xfrm>
            <a:off x="1545573" y="2579754"/>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A-4</a:t>
            </a:r>
            <a:endParaRPr kumimoji="1" lang="ja-JP" altLang="en-US" dirty="0">
              <a:solidFill>
                <a:srgbClr val="666666"/>
              </a:solidFill>
            </a:endParaRPr>
          </a:p>
        </p:txBody>
      </p:sp>
      <p:sp>
        <p:nvSpPr>
          <p:cNvPr id="12" name="メモ 11"/>
          <p:cNvSpPr/>
          <p:nvPr/>
        </p:nvSpPr>
        <p:spPr>
          <a:xfrm>
            <a:off x="2441971" y="1649689"/>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A-5</a:t>
            </a:r>
            <a:endParaRPr kumimoji="1" lang="ja-JP" altLang="en-US" dirty="0">
              <a:solidFill>
                <a:srgbClr val="666666"/>
              </a:solidFill>
            </a:endParaRPr>
          </a:p>
        </p:txBody>
      </p:sp>
      <p:sp>
        <p:nvSpPr>
          <p:cNvPr id="13" name="メモ 12"/>
          <p:cNvSpPr/>
          <p:nvPr/>
        </p:nvSpPr>
        <p:spPr>
          <a:xfrm>
            <a:off x="1733364" y="1919513"/>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A-2</a:t>
            </a:r>
            <a:endParaRPr kumimoji="1" lang="ja-JP" altLang="en-US" dirty="0">
              <a:solidFill>
                <a:srgbClr val="666666"/>
              </a:solidFill>
            </a:endParaRPr>
          </a:p>
        </p:txBody>
      </p:sp>
      <p:sp>
        <p:nvSpPr>
          <p:cNvPr id="14" name="メモ 13"/>
          <p:cNvSpPr/>
          <p:nvPr/>
        </p:nvSpPr>
        <p:spPr>
          <a:xfrm>
            <a:off x="1914615" y="2927485"/>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A-6</a:t>
            </a:r>
            <a:endParaRPr kumimoji="1" lang="ja-JP" altLang="en-US" dirty="0">
              <a:solidFill>
                <a:srgbClr val="666666"/>
              </a:solidFill>
            </a:endParaRPr>
          </a:p>
        </p:txBody>
      </p:sp>
      <p:sp>
        <p:nvSpPr>
          <p:cNvPr id="15" name="メモ 14"/>
          <p:cNvSpPr/>
          <p:nvPr/>
        </p:nvSpPr>
        <p:spPr>
          <a:xfrm>
            <a:off x="3293967" y="1656709"/>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A-7</a:t>
            </a:r>
            <a:endParaRPr kumimoji="1" lang="ja-JP" altLang="en-US" dirty="0">
              <a:solidFill>
                <a:srgbClr val="666666"/>
              </a:solidFill>
            </a:endParaRPr>
          </a:p>
        </p:txBody>
      </p:sp>
      <p:sp>
        <p:nvSpPr>
          <p:cNvPr id="16" name="メモ 15"/>
          <p:cNvSpPr/>
          <p:nvPr/>
        </p:nvSpPr>
        <p:spPr>
          <a:xfrm>
            <a:off x="3663011" y="1932605"/>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A-8</a:t>
            </a:r>
            <a:endParaRPr kumimoji="1" lang="ja-JP" altLang="en-US" dirty="0">
              <a:solidFill>
                <a:srgbClr val="666666"/>
              </a:solidFill>
            </a:endParaRPr>
          </a:p>
        </p:txBody>
      </p:sp>
      <p:sp>
        <p:nvSpPr>
          <p:cNvPr id="19" name="メモ 1">
            <a:extLst>
              <a:ext uri="{FF2B5EF4-FFF2-40B4-BE49-F238E27FC236}">
                <a16:creationId xmlns:a16="http://schemas.microsoft.com/office/drawing/2014/main" id="{4AF343C0-D9E5-4B40-AD25-C900E84DCA0E}"/>
              </a:ext>
            </a:extLst>
          </p:cNvPr>
          <p:cNvSpPr/>
          <p:nvPr/>
        </p:nvSpPr>
        <p:spPr>
          <a:xfrm>
            <a:off x="1024757" y="1660829"/>
            <a:ext cx="512379" cy="551793"/>
          </a:xfrm>
          <a:prstGeom prst="foldedCorner">
            <a:avLst/>
          </a:prstGeom>
          <a:solidFill>
            <a:srgbClr val="FFC000"/>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a:t>
            </a:r>
            <a:endParaRPr kumimoji="1" lang="ja-JP" altLang="en-US" dirty="0">
              <a:solidFill>
                <a:srgbClr val="666666"/>
              </a:solidFill>
            </a:endParaRPr>
          </a:p>
        </p:txBody>
      </p:sp>
    </p:spTree>
    <p:extLst>
      <p:ext uri="{BB962C8B-B14F-4D97-AF65-F5344CB8AC3E}">
        <p14:creationId xmlns:p14="http://schemas.microsoft.com/office/powerpoint/2010/main" val="3181763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46E180"/>
            </a:gs>
            <a:gs pos="100000">
              <a:srgbClr val="B8DF32"/>
            </a:gs>
          </a:gsLst>
          <a:lin ang="5400700" scaled="0"/>
        </a:gradFill>
        <a:effectLst/>
      </p:bgPr>
    </p:bg>
    <p:spTree>
      <p:nvGrpSpPr>
        <p:cNvPr id="1" name="Shape 187"/>
        <p:cNvGrpSpPr/>
        <p:nvPr/>
      </p:nvGrpSpPr>
      <p:grpSpPr>
        <a:xfrm>
          <a:off x="0" y="0"/>
          <a:ext cx="0" cy="0"/>
          <a:chOff x="0" y="0"/>
          <a:chExt cx="0" cy="0"/>
        </a:xfrm>
      </p:grpSpPr>
      <p:sp>
        <p:nvSpPr>
          <p:cNvPr id="190" name="Google Shape;190;p2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fld id="{00000000-1234-1234-1234-123412341234}" type="slidenum">
              <a:rPr lang="en">
                <a:solidFill>
                  <a:srgbClr val="B7B7B7"/>
                </a:solidFill>
              </a:rPr>
              <a:pPr/>
              <a:t>17</a:t>
            </a:fld>
            <a:endParaRPr>
              <a:solidFill>
                <a:srgbClr val="B7B7B7"/>
              </a:solidFill>
            </a:endParaRPr>
          </a:p>
        </p:txBody>
      </p:sp>
      <p:sp>
        <p:nvSpPr>
          <p:cNvPr id="2" name="メモ 1"/>
          <p:cNvSpPr/>
          <p:nvPr/>
        </p:nvSpPr>
        <p:spPr>
          <a:xfrm>
            <a:off x="1570928" y="1643617"/>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200" dirty="0">
                <a:solidFill>
                  <a:srgbClr val="FF0000"/>
                </a:solidFill>
              </a:rPr>
              <a:t>会社</a:t>
            </a:r>
          </a:p>
        </p:txBody>
      </p:sp>
      <p:sp>
        <p:nvSpPr>
          <p:cNvPr id="7" name="Google Shape;227;p30"/>
          <p:cNvSpPr txBox="1">
            <a:spLocks/>
          </p:cNvSpPr>
          <p:nvPr/>
        </p:nvSpPr>
        <p:spPr>
          <a:xfrm>
            <a:off x="5065248" y="1820917"/>
            <a:ext cx="2020800" cy="214859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mj-ea"/>
                <a:ea typeface="+mj-ea"/>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ja-JP" altLang="en-US" b="1" dirty="0">
                <a:solidFill>
                  <a:schemeClr val="tx1">
                    <a:lumMod val="75000"/>
                  </a:schemeClr>
                </a:solidFill>
              </a:rPr>
              <a:t>さらにそれぞれの構成要素を時系列にならべてみましょう。</a:t>
            </a:r>
            <a:endParaRPr lang="en-US" altLang="ja-JP" b="1" dirty="0">
              <a:solidFill>
                <a:schemeClr val="tx1">
                  <a:lumMod val="75000"/>
                </a:schemeClr>
              </a:solidFill>
            </a:endParaRPr>
          </a:p>
          <a:p>
            <a:r>
              <a:rPr lang="ja-JP" altLang="en-US" b="1" dirty="0">
                <a:solidFill>
                  <a:schemeClr val="tx1">
                    <a:lumMod val="75000"/>
                  </a:schemeClr>
                </a:solidFill>
              </a:rPr>
              <a:t>どれは、すぐに元に戻らなければならないのか、どれはゆっくりでも許されるかを考えてみたいと思います。</a:t>
            </a:r>
            <a:endParaRPr lang="en-US" altLang="ja-JP" b="1" dirty="0">
              <a:solidFill>
                <a:schemeClr val="tx1">
                  <a:lumMod val="75000"/>
                </a:schemeClr>
              </a:solidFill>
            </a:endParaRPr>
          </a:p>
        </p:txBody>
      </p:sp>
      <p:cxnSp>
        <p:nvCxnSpPr>
          <p:cNvPr id="4" name="直線矢印コネクタ 3"/>
          <p:cNvCxnSpPr/>
          <p:nvPr/>
        </p:nvCxnSpPr>
        <p:spPr>
          <a:xfrm flipV="1">
            <a:off x="1032641" y="1379483"/>
            <a:ext cx="3365938" cy="7883"/>
          </a:xfrm>
          <a:prstGeom prst="straightConnector1">
            <a:avLst/>
          </a:prstGeom>
          <a:ln w="571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 name="爆発 1 5"/>
          <p:cNvSpPr/>
          <p:nvPr/>
        </p:nvSpPr>
        <p:spPr>
          <a:xfrm>
            <a:off x="532086" y="1062202"/>
            <a:ext cx="792218" cy="650328"/>
          </a:xfrm>
          <a:prstGeom prst="irregularSeal1">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solidFill>
                  <a:srgbClr val="FFFFFF"/>
                </a:solidFill>
              </a:rPr>
              <a:t>発災</a:t>
            </a:r>
          </a:p>
        </p:txBody>
      </p:sp>
      <p:sp>
        <p:nvSpPr>
          <p:cNvPr id="8" name="テキスト ボックス 7"/>
          <p:cNvSpPr txBox="1"/>
          <p:nvPr/>
        </p:nvSpPr>
        <p:spPr>
          <a:xfrm>
            <a:off x="4126709" y="993227"/>
            <a:ext cx="543739" cy="307777"/>
          </a:xfrm>
          <a:prstGeom prst="rect">
            <a:avLst/>
          </a:prstGeom>
          <a:noFill/>
        </p:spPr>
        <p:txBody>
          <a:bodyPr wrap="none" rtlCol="0">
            <a:spAutoFit/>
          </a:bodyPr>
          <a:lstStyle/>
          <a:p>
            <a:r>
              <a:rPr kumimoji="1" lang="ja-JP" altLang="en-US" dirty="0">
                <a:solidFill>
                  <a:srgbClr val="FFFFFF"/>
                </a:solidFill>
              </a:rPr>
              <a:t>時間</a:t>
            </a:r>
          </a:p>
        </p:txBody>
      </p:sp>
      <p:sp>
        <p:nvSpPr>
          <p:cNvPr id="11" name="メモ 10"/>
          <p:cNvSpPr/>
          <p:nvPr/>
        </p:nvSpPr>
        <p:spPr>
          <a:xfrm>
            <a:off x="1545573" y="2579754"/>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A-4</a:t>
            </a:r>
            <a:endParaRPr kumimoji="1" lang="ja-JP" altLang="en-US" dirty="0">
              <a:solidFill>
                <a:srgbClr val="666666"/>
              </a:solidFill>
            </a:endParaRPr>
          </a:p>
        </p:txBody>
      </p:sp>
      <p:sp>
        <p:nvSpPr>
          <p:cNvPr id="12" name="メモ 11"/>
          <p:cNvSpPr/>
          <p:nvPr/>
        </p:nvSpPr>
        <p:spPr>
          <a:xfrm>
            <a:off x="2441971" y="1649689"/>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200" b="1" dirty="0">
                <a:solidFill>
                  <a:srgbClr val="FF0000"/>
                </a:solidFill>
              </a:rPr>
              <a:t>通勤</a:t>
            </a:r>
          </a:p>
        </p:txBody>
      </p:sp>
      <p:sp>
        <p:nvSpPr>
          <p:cNvPr id="13" name="メモ 12"/>
          <p:cNvSpPr/>
          <p:nvPr/>
        </p:nvSpPr>
        <p:spPr>
          <a:xfrm>
            <a:off x="1733364" y="1919513"/>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A-2</a:t>
            </a:r>
            <a:endParaRPr kumimoji="1" lang="ja-JP" altLang="en-US" dirty="0">
              <a:solidFill>
                <a:srgbClr val="666666"/>
              </a:solidFill>
            </a:endParaRPr>
          </a:p>
        </p:txBody>
      </p:sp>
      <p:sp>
        <p:nvSpPr>
          <p:cNvPr id="14" name="メモ 13"/>
          <p:cNvSpPr/>
          <p:nvPr/>
        </p:nvSpPr>
        <p:spPr>
          <a:xfrm>
            <a:off x="1914615" y="2927485"/>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A-6</a:t>
            </a:r>
            <a:endParaRPr kumimoji="1" lang="ja-JP" altLang="en-US" dirty="0">
              <a:solidFill>
                <a:srgbClr val="666666"/>
              </a:solidFill>
            </a:endParaRPr>
          </a:p>
        </p:txBody>
      </p:sp>
      <p:sp>
        <p:nvSpPr>
          <p:cNvPr id="15" name="メモ 14"/>
          <p:cNvSpPr/>
          <p:nvPr/>
        </p:nvSpPr>
        <p:spPr>
          <a:xfrm>
            <a:off x="3293967" y="1656709"/>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A-7</a:t>
            </a:r>
            <a:endParaRPr kumimoji="1" lang="ja-JP" altLang="en-US" dirty="0">
              <a:solidFill>
                <a:srgbClr val="666666"/>
              </a:solidFill>
            </a:endParaRPr>
          </a:p>
        </p:txBody>
      </p:sp>
      <p:sp>
        <p:nvSpPr>
          <p:cNvPr id="16" name="メモ 15"/>
          <p:cNvSpPr/>
          <p:nvPr/>
        </p:nvSpPr>
        <p:spPr>
          <a:xfrm>
            <a:off x="3663011" y="1932605"/>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A-8</a:t>
            </a:r>
            <a:endParaRPr kumimoji="1" lang="ja-JP" altLang="en-US" dirty="0">
              <a:solidFill>
                <a:srgbClr val="666666"/>
              </a:solidFill>
            </a:endParaRPr>
          </a:p>
        </p:txBody>
      </p:sp>
      <p:sp>
        <p:nvSpPr>
          <p:cNvPr id="19" name="メモ 1">
            <a:extLst>
              <a:ext uri="{FF2B5EF4-FFF2-40B4-BE49-F238E27FC236}">
                <a16:creationId xmlns:a16="http://schemas.microsoft.com/office/drawing/2014/main" id="{4AF343C0-D9E5-4B40-AD25-C900E84DCA0E}"/>
              </a:ext>
            </a:extLst>
          </p:cNvPr>
          <p:cNvSpPr/>
          <p:nvPr/>
        </p:nvSpPr>
        <p:spPr>
          <a:xfrm>
            <a:off x="1024757" y="1660829"/>
            <a:ext cx="512379" cy="551793"/>
          </a:xfrm>
          <a:prstGeom prst="foldedCorner">
            <a:avLst/>
          </a:prstGeom>
          <a:solidFill>
            <a:srgbClr val="FFC000"/>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900" b="1" dirty="0">
                <a:solidFill>
                  <a:srgbClr val="666666"/>
                </a:solidFill>
              </a:rPr>
              <a:t>仕事をする</a:t>
            </a:r>
          </a:p>
        </p:txBody>
      </p:sp>
      <p:sp>
        <p:nvSpPr>
          <p:cNvPr id="10" name="メモ 9"/>
          <p:cNvSpPr/>
          <p:nvPr/>
        </p:nvSpPr>
        <p:spPr>
          <a:xfrm>
            <a:off x="1766826" y="2295853"/>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200" b="1" dirty="0">
                <a:solidFill>
                  <a:srgbClr val="FF0000"/>
                </a:solidFill>
              </a:rPr>
              <a:t>通信環境</a:t>
            </a:r>
          </a:p>
        </p:txBody>
      </p:sp>
      <p:sp>
        <p:nvSpPr>
          <p:cNvPr id="17" name="テキスト ボックス 16">
            <a:extLst>
              <a:ext uri="{FF2B5EF4-FFF2-40B4-BE49-F238E27FC236}">
                <a16:creationId xmlns:a16="http://schemas.microsoft.com/office/drawing/2014/main" id="{538F3D02-AF30-4931-830B-855EEEFBDE17}"/>
              </a:ext>
            </a:extLst>
          </p:cNvPr>
          <p:cNvSpPr txBox="1"/>
          <p:nvPr/>
        </p:nvSpPr>
        <p:spPr>
          <a:xfrm>
            <a:off x="1161815" y="1090060"/>
            <a:ext cx="537327" cy="338554"/>
          </a:xfrm>
          <a:prstGeom prst="rect">
            <a:avLst/>
          </a:prstGeom>
          <a:noFill/>
        </p:spPr>
        <p:txBody>
          <a:bodyPr wrap="none" rtlCol="0">
            <a:spAutoFit/>
          </a:bodyPr>
          <a:lstStyle/>
          <a:p>
            <a:r>
              <a:rPr lang="ja-JP" altLang="en-US" sz="1600" dirty="0"/>
              <a:t>１</a:t>
            </a:r>
            <a:r>
              <a:rPr lang="en-US" altLang="ja-JP" sz="1600" dirty="0"/>
              <a:t>D</a:t>
            </a:r>
            <a:endParaRPr lang="ja-JP" altLang="en-US" sz="1600" dirty="0"/>
          </a:p>
        </p:txBody>
      </p:sp>
      <p:sp>
        <p:nvSpPr>
          <p:cNvPr id="18" name="テキスト ボックス 17">
            <a:extLst>
              <a:ext uri="{FF2B5EF4-FFF2-40B4-BE49-F238E27FC236}">
                <a16:creationId xmlns:a16="http://schemas.microsoft.com/office/drawing/2014/main" id="{3F2DD9F9-676C-4F15-942C-78F8D7162CF2}"/>
              </a:ext>
            </a:extLst>
          </p:cNvPr>
          <p:cNvSpPr txBox="1"/>
          <p:nvPr/>
        </p:nvSpPr>
        <p:spPr>
          <a:xfrm>
            <a:off x="1603873" y="1090060"/>
            <a:ext cx="537327" cy="338554"/>
          </a:xfrm>
          <a:prstGeom prst="rect">
            <a:avLst/>
          </a:prstGeom>
          <a:noFill/>
        </p:spPr>
        <p:txBody>
          <a:bodyPr wrap="none" rtlCol="0">
            <a:spAutoFit/>
          </a:bodyPr>
          <a:lstStyle/>
          <a:p>
            <a:r>
              <a:rPr lang="ja-JP" altLang="en-US" sz="1600" dirty="0"/>
              <a:t>３</a:t>
            </a:r>
            <a:r>
              <a:rPr lang="en-US" altLang="ja-JP" sz="1600" dirty="0"/>
              <a:t>D</a:t>
            </a:r>
            <a:endParaRPr lang="ja-JP" altLang="en-US" sz="1600" dirty="0"/>
          </a:p>
        </p:txBody>
      </p:sp>
      <p:sp>
        <p:nvSpPr>
          <p:cNvPr id="20" name="テキスト ボックス 19">
            <a:extLst>
              <a:ext uri="{FF2B5EF4-FFF2-40B4-BE49-F238E27FC236}">
                <a16:creationId xmlns:a16="http://schemas.microsoft.com/office/drawing/2014/main" id="{75772EA6-BF44-4643-B5CD-1A84ACB5C419}"/>
              </a:ext>
            </a:extLst>
          </p:cNvPr>
          <p:cNvSpPr txBox="1"/>
          <p:nvPr/>
        </p:nvSpPr>
        <p:spPr>
          <a:xfrm>
            <a:off x="2454320" y="1090060"/>
            <a:ext cx="583814" cy="338554"/>
          </a:xfrm>
          <a:prstGeom prst="rect">
            <a:avLst/>
          </a:prstGeom>
          <a:noFill/>
        </p:spPr>
        <p:txBody>
          <a:bodyPr wrap="none" rtlCol="0">
            <a:spAutoFit/>
          </a:bodyPr>
          <a:lstStyle/>
          <a:p>
            <a:r>
              <a:rPr lang="ja-JP" altLang="en-US" sz="1600" dirty="0"/>
              <a:t>１</a:t>
            </a:r>
            <a:r>
              <a:rPr lang="en-US" altLang="ja-JP" sz="1600" dirty="0"/>
              <a:t>W</a:t>
            </a:r>
            <a:endParaRPr lang="ja-JP" altLang="en-US" sz="1600" dirty="0"/>
          </a:p>
        </p:txBody>
      </p:sp>
      <p:sp>
        <p:nvSpPr>
          <p:cNvPr id="21" name="テキスト ボックス 20">
            <a:extLst>
              <a:ext uri="{FF2B5EF4-FFF2-40B4-BE49-F238E27FC236}">
                <a16:creationId xmlns:a16="http://schemas.microsoft.com/office/drawing/2014/main" id="{2111E213-93A4-454B-B3A4-B74CE1616876}"/>
              </a:ext>
            </a:extLst>
          </p:cNvPr>
          <p:cNvSpPr txBox="1"/>
          <p:nvPr/>
        </p:nvSpPr>
        <p:spPr>
          <a:xfrm>
            <a:off x="3512626" y="1090060"/>
            <a:ext cx="561372" cy="338554"/>
          </a:xfrm>
          <a:prstGeom prst="rect">
            <a:avLst/>
          </a:prstGeom>
          <a:noFill/>
        </p:spPr>
        <p:txBody>
          <a:bodyPr wrap="none" rtlCol="0">
            <a:spAutoFit/>
          </a:bodyPr>
          <a:lstStyle/>
          <a:p>
            <a:r>
              <a:rPr lang="ja-JP" altLang="en-US" sz="1600" dirty="0"/>
              <a:t>１</a:t>
            </a:r>
            <a:r>
              <a:rPr lang="en-US" altLang="ja-JP" sz="1600" dirty="0"/>
              <a:t>M</a:t>
            </a:r>
            <a:endParaRPr lang="ja-JP" altLang="en-US" sz="1600" dirty="0"/>
          </a:p>
        </p:txBody>
      </p:sp>
    </p:spTree>
    <p:extLst>
      <p:ext uri="{BB962C8B-B14F-4D97-AF65-F5344CB8AC3E}">
        <p14:creationId xmlns:p14="http://schemas.microsoft.com/office/powerpoint/2010/main" val="26464470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032422C-3264-4429-AEB2-B9FA5DE66AD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18</a:t>
            </a:fld>
            <a:endParaRPr lang="en"/>
          </a:p>
        </p:txBody>
      </p:sp>
      <p:sp>
        <p:nvSpPr>
          <p:cNvPr id="4" name="テキスト ボックス 3">
            <a:extLst>
              <a:ext uri="{FF2B5EF4-FFF2-40B4-BE49-F238E27FC236}">
                <a16:creationId xmlns:a16="http://schemas.microsoft.com/office/drawing/2014/main" id="{70380AEA-61C8-4632-8325-55F0DFBF819A}"/>
              </a:ext>
            </a:extLst>
          </p:cNvPr>
          <p:cNvSpPr txBox="1"/>
          <p:nvPr/>
        </p:nvSpPr>
        <p:spPr>
          <a:xfrm>
            <a:off x="891822" y="316089"/>
            <a:ext cx="7687734" cy="707886"/>
          </a:xfrm>
          <a:prstGeom prst="rect">
            <a:avLst/>
          </a:prstGeom>
          <a:noFill/>
        </p:spPr>
        <p:txBody>
          <a:bodyPr wrap="square" rtlCol="0">
            <a:spAutoFit/>
          </a:bodyPr>
          <a:lstStyle/>
          <a:p>
            <a:r>
              <a:rPr kumimoji="1" lang="ja-JP" altLang="en-US" sz="4000" dirty="0"/>
              <a:t>ワークショップの方法</a:t>
            </a:r>
            <a:endParaRPr kumimoji="1" lang="ja-JP" altLang="en-US" dirty="0"/>
          </a:p>
        </p:txBody>
      </p:sp>
      <p:sp>
        <p:nvSpPr>
          <p:cNvPr id="5" name="テキスト ボックス 4">
            <a:extLst>
              <a:ext uri="{FF2B5EF4-FFF2-40B4-BE49-F238E27FC236}">
                <a16:creationId xmlns:a16="http://schemas.microsoft.com/office/drawing/2014/main" id="{6403F4DB-6BA7-4BB9-A11C-D877B3C89750}"/>
              </a:ext>
            </a:extLst>
          </p:cNvPr>
          <p:cNvSpPr txBox="1"/>
          <p:nvPr/>
        </p:nvSpPr>
        <p:spPr>
          <a:xfrm>
            <a:off x="891822" y="1023975"/>
            <a:ext cx="7687734" cy="769441"/>
          </a:xfrm>
          <a:prstGeom prst="rect">
            <a:avLst/>
          </a:prstGeom>
          <a:noFill/>
        </p:spPr>
        <p:txBody>
          <a:bodyPr wrap="square" rtlCol="0">
            <a:spAutoFit/>
          </a:bodyPr>
          <a:lstStyle/>
          <a:p>
            <a:r>
              <a:rPr kumimoji="1" lang="en-US" altLang="ja-JP" sz="2400" dirty="0"/>
              <a:t>《</a:t>
            </a:r>
            <a:r>
              <a:rPr kumimoji="1" lang="ja-JP" altLang="en-US" sz="2400" dirty="0"/>
              <a:t>必要な時間</a:t>
            </a:r>
            <a:r>
              <a:rPr kumimoji="1" lang="en-US" altLang="ja-JP" sz="2400" dirty="0"/>
              <a:t>》</a:t>
            </a:r>
            <a:r>
              <a:rPr kumimoji="1" lang="ja-JP" altLang="en-US" sz="2400" dirty="0"/>
              <a:t>ワーク２</a:t>
            </a:r>
            <a:endParaRPr kumimoji="1" lang="en-US" altLang="ja-JP" sz="2000" dirty="0"/>
          </a:p>
          <a:p>
            <a:endParaRPr kumimoji="1" lang="en-US" altLang="ja-JP" sz="2000" dirty="0"/>
          </a:p>
        </p:txBody>
      </p:sp>
      <p:sp>
        <p:nvSpPr>
          <p:cNvPr id="7" name="吹き出し: 円形 6">
            <a:extLst>
              <a:ext uri="{FF2B5EF4-FFF2-40B4-BE49-F238E27FC236}">
                <a16:creationId xmlns:a16="http://schemas.microsoft.com/office/drawing/2014/main" id="{8FD4A68B-6D0A-4399-BDC8-D6C9AA751B06}"/>
              </a:ext>
            </a:extLst>
          </p:cNvPr>
          <p:cNvSpPr/>
          <p:nvPr/>
        </p:nvSpPr>
        <p:spPr>
          <a:xfrm>
            <a:off x="6558844" y="440267"/>
            <a:ext cx="2167467" cy="1077930"/>
          </a:xfrm>
          <a:prstGeom prst="wedgeEllipseCallout">
            <a:avLst>
              <a:gd name="adj1" fmla="val -43229"/>
              <a:gd name="adj2" fmla="val 4888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実施者向け</a:t>
            </a:r>
            <a:endParaRPr kumimoji="1" lang="en-US" altLang="ja-JP" sz="2000" dirty="0"/>
          </a:p>
          <a:p>
            <a:pPr algn="ctr"/>
            <a:r>
              <a:rPr kumimoji="1" lang="ja-JP" altLang="en-US" sz="2000" dirty="0"/>
              <a:t>ポイント</a:t>
            </a:r>
            <a:endParaRPr kumimoji="1" lang="ja-JP" altLang="en-US" dirty="0"/>
          </a:p>
        </p:txBody>
      </p:sp>
      <p:graphicFrame>
        <p:nvGraphicFramePr>
          <p:cNvPr id="6" name="表 7">
            <a:extLst>
              <a:ext uri="{FF2B5EF4-FFF2-40B4-BE49-F238E27FC236}">
                <a16:creationId xmlns:a16="http://schemas.microsoft.com/office/drawing/2014/main" id="{4D6A013A-661F-4577-A35E-8403C33B5394}"/>
              </a:ext>
            </a:extLst>
          </p:cNvPr>
          <p:cNvGraphicFramePr>
            <a:graphicFrameLocks noGrp="1"/>
          </p:cNvGraphicFramePr>
          <p:nvPr>
            <p:extLst>
              <p:ext uri="{D42A27DB-BD31-4B8C-83A1-F6EECF244321}">
                <p14:modId xmlns:p14="http://schemas.microsoft.com/office/powerpoint/2010/main" val="3348353008"/>
              </p:ext>
            </p:extLst>
          </p:nvPr>
        </p:nvGraphicFramePr>
        <p:xfrm>
          <a:off x="457201" y="1494793"/>
          <a:ext cx="8269110" cy="2936240"/>
        </p:xfrm>
        <a:graphic>
          <a:graphicData uri="http://schemas.openxmlformats.org/drawingml/2006/table">
            <a:tbl>
              <a:tblPr firstRow="1" bandRow="1">
                <a:tableStyleId>{EBEE6BDC-570A-4440-82D1-1F9ADADEC96B}</a:tableStyleId>
              </a:tblPr>
              <a:tblGrid>
                <a:gridCol w="3949699">
                  <a:extLst>
                    <a:ext uri="{9D8B030D-6E8A-4147-A177-3AD203B41FA5}">
                      <a16:colId xmlns:a16="http://schemas.microsoft.com/office/drawing/2014/main" val="2670325692"/>
                    </a:ext>
                  </a:extLst>
                </a:gridCol>
                <a:gridCol w="2547237">
                  <a:extLst>
                    <a:ext uri="{9D8B030D-6E8A-4147-A177-3AD203B41FA5}">
                      <a16:colId xmlns:a16="http://schemas.microsoft.com/office/drawing/2014/main" val="1775480895"/>
                    </a:ext>
                  </a:extLst>
                </a:gridCol>
                <a:gridCol w="1772174">
                  <a:extLst>
                    <a:ext uri="{9D8B030D-6E8A-4147-A177-3AD203B41FA5}">
                      <a16:colId xmlns:a16="http://schemas.microsoft.com/office/drawing/2014/main" val="1851057613"/>
                    </a:ext>
                  </a:extLst>
                </a:gridCol>
              </a:tblGrid>
              <a:tr h="370840">
                <a:tc>
                  <a:txBody>
                    <a:bodyPr/>
                    <a:lstStyle/>
                    <a:p>
                      <a:r>
                        <a:rPr kumimoji="1" lang="ja-JP" altLang="en-US" dirty="0"/>
                        <a:t>内容</a:t>
                      </a:r>
                    </a:p>
                  </a:txBody>
                  <a:tcPr/>
                </a:tc>
                <a:tc>
                  <a:txBody>
                    <a:bodyPr/>
                    <a:lstStyle/>
                    <a:p>
                      <a:r>
                        <a:rPr kumimoji="1" lang="ja-JP" altLang="en-US" dirty="0"/>
                        <a:t>時間</a:t>
                      </a:r>
                    </a:p>
                  </a:txBody>
                  <a:tcPr/>
                </a:tc>
                <a:tc>
                  <a:txBody>
                    <a:bodyPr/>
                    <a:lstStyle/>
                    <a:p>
                      <a:r>
                        <a:rPr kumimoji="1" lang="ja-JP" altLang="en-US" dirty="0"/>
                        <a:t>合計時間</a:t>
                      </a:r>
                    </a:p>
                  </a:txBody>
                  <a:tcPr/>
                </a:tc>
                <a:extLst>
                  <a:ext uri="{0D108BD9-81ED-4DB2-BD59-A6C34878D82A}">
                    <a16:rowId xmlns:a16="http://schemas.microsoft.com/office/drawing/2014/main" val="2046223557"/>
                  </a:ext>
                </a:extLst>
              </a:tr>
              <a:tr h="370840">
                <a:tc>
                  <a:txBody>
                    <a:bodyPr/>
                    <a:lstStyle/>
                    <a:p>
                      <a:r>
                        <a:rPr kumimoji="1" lang="ja-JP" altLang="en-US" dirty="0"/>
                        <a:t>ワーク２－１</a:t>
                      </a:r>
                      <a:endParaRPr kumimoji="1" lang="en-US" altLang="ja-JP" dirty="0"/>
                    </a:p>
                    <a:p>
                      <a:r>
                        <a:rPr kumimoji="1" lang="ja-JP" altLang="en-US" dirty="0"/>
                        <a:t>　担当した「行為」についてタイムライン上に並べる</a:t>
                      </a:r>
                    </a:p>
                  </a:txBody>
                  <a:tcPr/>
                </a:tc>
                <a:tc>
                  <a:txBody>
                    <a:bodyPr/>
                    <a:lstStyle/>
                    <a:p>
                      <a:r>
                        <a:rPr kumimoji="1" lang="ja-JP" altLang="en-US" dirty="0"/>
                        <a:t>５～１０分</a:t>
                      </a:r>
                    </a:p>
                  </a:txBody>
                  <a:tcPr/>
                </a:tc>
                <a:tc>
                  <a:txBody>
                    <a:bodyPr/>
                    <a:lstStyle/>
                    <a:p>
                      <a:r>
                        <a:rPr kumimoji="1" lang="ja-JP" altLang="en-US" dirty="0"/>
                        <a:t>５～１０分</a:t>
                      </a:r>
                    </a:p>
                  </a:txBody>
                  <a:tcPr/>
                </a:tc>
                <a:extLst>
                  <a:ext uri="{0D108BD9-81ED-4DB2-BD59-A6C34878D82A}">
                    <a16:rowId xmlns:a16="http://schemas.microsoft.com/office/drawing/2014/main" val="1650370023"/>
                  </a:ext>
                </a:extLst>
              </a:tr>
              <a:tr h="370840">
                <a:tc>
                  <a:txBody>
                    <a:bodyPr/>
                    <a:lstStyle/>
                    <a:p>
                      <a:r>
                        <a:rPr kumimoji="1" lang="ja-JP" altLang="en-US" dirty="0"/>
                        <a:t>ワーク２－２</a:t>
                      </a:r>
                      <a:endParaRPr kumimoji="1" lang="en-US" altLang="ja-JP" dirty="0"/>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dirty="0"/>
                        <a:t>　担当した「モノ」「コト」についてタイムライン上に並べる</a:t>
                      </a:r>
                    </a:p>
                  </a:txBody>
                  <a:tcPr/>
                </a:tc>
                <a:tc>
                  <a:txBody>
                    <a:bodyPr/>
                    <a:lstStyle/>
                    <a:p>
                      <a:r>
                        <a:rPr kumimoji="1" lang="ja-JP" altLang="en-US" dirty="0"/>
                        <a:t>１０～１５分</a:t>
                      </a:r>
                    </a:p>
                  </a:txBody>
                  <a:tcPr/>
                </a:tc>
                <a:tc>
                  <a:txBody>
                    <a:bodyPr/>
                    <a:lstStyle/>
                    <a:p>
                      <a:r>
                        <a:rPr kumimoji="1" lang="ja-JP" altLang="en-US" dirty="0"/>
                        <a:t>１０～１５分</a:t>
                      </a:r>
                    </a:p>
                  </a:txBody>
                  <a:tcPr/>
                </a:tc>
                <a:extLst>
                  <a:ext uri="{0D108BD9-81ED-4DB2-BD59-A6C34878D82A}">
                    <a16:rowId xmlns:a16="http://schemas.microsoft.com/office/drawing/2014/main" val="3605621845"/>
                  </a:ext>
                </a:extLst>
              </a:tr>
              <a:tr h="370840">
                <a:tc>
                  <a:txBody>
                    <a:bodyPr/>
                    <a:lstStyle/>
                    <a:p>
                      <a:r>
                        <a:rPr kumimoji="1" lang="ja-JP" altLang="en-US" dirty="0"/>
                        <a:t>ワーク２（全体共有）</a:t>
                      </a:r>
                      <a:endParaRPr kumimoji="1" lang="en-US" altLang="ja-JP" dirty="0"/>
                    </a:p>
                    <a:p>
                      <a:r>
                        <a:rPr kumimoji="1" lang="ja-JP" altLang="en-US" dirty="0"/>
                        <a:t>　実際の実現の可能性や課題、事前に対応しておくべきことなどを話し合う</a:t>
                      </a:r>
                      <a:endParaRPr kumimoji="1" lang="en-US" altLang="ja-JP" dirty="0"/>
                    </a:p>
                  </a:txBody>
                  <a:tcPr/>
                </a:tc>
                <a:tc>
                  <a:txBody>
                    <a:bodyPr/>
                    <a:lstStyle/>
                    <a:p>
                      <a:r>
                        <a:rPr kumimoji="1" lang="ja-JP" altLang="en-US" dirty="0"/>
                        <a:t>１０～１５分</a:t>
                      </a:r>
                    </a:p>
                  </a:txBody>
                  <a:tcPr/>
                </a:tc>
                <a:tc>
                  <a:txBody>
                    <a:bodyPr/>
                    <a:lstStyle/>
                    <a:p>
                      <a:r>
                        <a:rPr kumimoji="1" lang="ja-JP" altLang="en-US" dirty="0"/>
                        <a:t>１０～１５分</a:t>
                      </a:r>
                    </a:p>
                  </a:txBody>
                  <a:tcPr/>
                </a:tc>
                <a:extLst>
                  <a:ext uri="{0D108BD9-81ED-4DB2-BD59-A6C34878D82A}">
                    <a16:rowId xmlns:a16="http://schemas.microsoft.com/office/drawing/2014/main" val="1090111036"/>
                  </a:ext>
                </a:extLst>
              </a:tr>
              <a:tr h="370840">
                <a:tc>
                  <a:txBody>
                    <a:bodyPr/>
                    <a:lstStyle/>
                    <a:p>
                      <a:r>
                        <a:rPr kumimoji="1" lang="ja-JP" altLang="en-US" dirty="0"/>
                        <a:t>ふりかえり</a:t>
                      </a:r>
                      <a:endParaRPr kumimoji="1" lang="en-US" altLang="ja-JP" dirty="0"/>
                    </a:p>
                  </a:txBody>
                  <a:tcPr/>
                </a:tc>
                <a:tc>
                  <a:txBody>
                    <a:bodyPr/>
                    <a:lstStyle/>
                    <a:p>
                      <a:r>
                        <a:rPr kumimoji="1" lang="ja-JP" altLang="en-US" dirty="0"/>
                        <a:t>１０～１５分</a:t>
                      </a:r>
                    </a:p>
                  </a:txBody>
                  <a:tcPr/>
                </a:tc>
                <a:tc>
                  <a:txBody>
                    <a:bodyPr/>
                    <a:lstStyle/>
                    <a:p>
                      <a:r>
                        <a:rPr kumimoji="1" lang="ja-JP" altLang="en-US" dirty="0"/>
                        <a:t>１０～１５分</a:t>
                      </a:r>
                    </a:p>
                  </a:txBody>
                  <a:tcPr/>
                </a:tc>
                <a:extLst>
                  <a:ext uri="{0D108BD9-81ED-4DB2-BD59-A6C34878D82A}">
                    <a16:rowId xmlns:a16="http://schemas.microsoft.com/office/drawing/2014/main" val="3754816399"/>
                  </a:ext>
                </a:extLst>
              </a:tr>
            </a:tbl>
          </a:graphicData>
        </a:graphic>
      </p:graphicFrame>
      <p:sp>
        <p:nvSpPr>
          <p:cNvPr id="3" name="テキスト ボックス 2">
            <a:extLst>
              <a:ext uri="{FF2B5EF4-FFF2-40B4-BE49-F238E27FC236}">
                <a16:creationId xmlns:a16="http://schemas.microsoft.com/office/drawing/2014/main" id="{DB8509C2-2502-4859-900B-128799913F2C}"/>
              </a:ext>
            </a:extLst>
          </p:cNvPr>
          <p:cNvSpPr txBox="1"/>
          <p:nvPr/>
        </p:nvSpPr>
        <p:spPr>
          <a:xfrm>
            <a:off x="6191958" y="4450592"/>
            <a:ext cx="2952042" cy="307777"/>
          </a:xfrm>
          <a:prstGeom prst="rect">
            <a:avLst/>
          </a:prstGeom>
          <a:noFill/>
        </p:spPr>
        <p:txBody>
          <a:bodyPr wrap="square" rtlCol="0">
            <a:spAutoFit/>
          </a:bodyPr>
          <a:lstStyle/>
          <a:p>
            <a:r>
              <a:rPr kumimoji="1" lang="ja-JP" altLang="en-US" u="sng" dirty="0"/>
              <a:t>計１００～１７５分（目安）</a:t>
            </a:r>
          </a:p>
        </p:txBody>
      </p:sp>
      <p:sp>
        <p:nvSpPr>
          <p:cNvPr id="8" name="テキスト ボックス 7">
            <a:extLst>
              <a:ext uri="{FF2B5EF4-FFF2-40B4-BE49-F238E27FC236}">
                <a16:creationId xmlns:a16="http://schemas.microsoft.com/office/drawing/2014/main" id="{719186D1-9D89-4F98-9CCB-4738789ED614}"/>
              </a:ext>
            </a:extLst>
          </p:cNvPr>
          <p:cNvSpPr txBox="1"/>
          <p:nvPr/>
        </p:nvSpPr>
        <p:spPr>
          <a:xfrm>
            <a:off x="4526844" y="54479"/>
            <a:ext cx="4617156" cy="261610"/>
          </a:xfrm>
          <a:prstGeom prst="rect">
            <a:avLst/>
          </a:prstGeom>
          <a:noFill/>
        </p:spPr>
        <p:txBody>
          <a:bodyPr wrap="square" rtlCol="0">
            <a:spAutoFit/>
          </a:bodyPr>
          <a:lstStyle/>
          <a:p>
            <a:r>
              <a:rPr kumimoji="1" lang="ja-JP" altLang="en-US" sz="1100" i="1" u="sng" dirty="0"/>
              <a:t>ワークショップ★「暮らす」の視点から平時、災害時の生活を考える</a:t>
            </a:r>
          </a:p>
        </p:txBody>
      </p:sp>
    </p:spTree>
    <p:extLst>
      <p:ext uri="{BB962C8B-B14F-4D97-AF65-F5344CB8AC3E}">
        <p14:creationId xmlns:p14="http://schemas.microsoft.com/office/powerpoint/2010/main" val="21089411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46E180"/>
            </a:gs>
            <a:gs pos="100000">
              <a:srgbClr val="B8DF32"/>
            </a:gs>
          </a:gsLst>
          <a:lin ang="5400700" scaled="0"/>
        </a:gradFill>
        <a:effectLst/>
      </p:bgPr>
    </p:bg>
    <p:spTree>
      <p:nvGrpSpPr>
        <p:cNvPr id="1" name="Shape 187"/>
        <p:cNvGrpSpPr/>
        <p:nvPr/>
      </p:nvGrpSpPr>
      <p:grpSpPr>
        <a:xfrm>
          <a:off x="0" y="0"/>
          <a:ext cx="0" cy="0"/>
          <a:chOff x="0" y="0"/>
          <a:chExt cx="0" cy="0"/>
        </a:xfrm>
      </p:grpSpPr>
      <p:sp>
        <p:nvSpPr>
          <p:cNvPr id="190" name="Google Shape;190;p2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 sz="1200" b="0" i="0" u="none" strike="noStrike" kern="0" cap="none" spc="0" normalizeH="0" baseline="0" noProof="0">
                <a:ln>
                  <a:noFill/>
                </a:ln>
                <a:solidFill>
                  <a:srgbClr val="B7B7B7"/>
                </a:solidFill>
                <a:effectLst/>
                <a:uLnTx/>
                <a:uFillTx/>
                <a:latin typeface="Montserrat Light"/>
                <a:sym typeface="Montserrat Light"/>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19</a:t>
            </a:fld>
            <a:endParaRPr kumimoji="0" sz="1200" b="0" i="0" u="none" strike="noStrike" kern="0" cap="none" spc="0" normalizeH="0" baseline="0" noProof="0">
              <a:ln>
                <a:noFill/>
              </a:ln>
              <a:solidFill>
                <a:srgbClr val="B7B7B7"/>
              </a:solidFill>
              <a:effectLst/>
              <a:uLnTx/>
              <a:uFillTx/>
              <a:latin typeface="Montserrat Light"/>
              <a:sym typeface="Montserrat Light"/>
            </a:endParaRPr>
          </a:p>
        </p:txBody>
      </p:sp>
      <p:sp>
        <p:nvSpPr>
          <p:cNvPr id="17" name="四角形: 角を丸くする 16">
            <a:extLst>
              <a:ext uri="{FF2B5EF4-FFF2-40B4-BE49-F238E27FC236}">
                <a16:creationId xmlns:a16="http://schemas.microsoft.com/office/drawing/2014/main" id="{955A0E40-9F38-468F-A473-AC51D6E6044B}"/>
              </a:ext>
            </a:extLst>
          </p:cNvPr>
          <p:cNvSpPr/>
          <p:nvPr/>
        </p:nvSpPr>
        <p:spPr>
          <a:xfrm>
            <a:off x="49946" y="0"/>
            <a:ext cx="9044108" cy="522514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pic>
        <p:nvPicPr>
          <p:cNvPr id="18" name="図 17">
            <a:extLst>
              <a:ext uri="{FF2B5EF4-FFF2-40B4-BE49-F238E27FC236}">
                <a16:creationId xmlns:a16="http://schemas.microsoft.com/office/drawing/2014/main" id="{996C89A3-A878-4448-B1C2-FE94EC82FAAC}"/>
              </a:ext>
            </a:extLst>
          </p:cNvPr>
          <p:cNvPicPr>
            <a:picLocks noChangeAspect="1"/>
          </p:cNvPicPr>
          <p:nvPr/>
        </p:nvPicPr>
        <p:blipFill>
          <a:blip r:embed="rId3"/>
          <a:stretch>
            <a:fillRect/>
          </a:stretch>
        </p:blipFill>
        <p:spPr>
          <a:xfrm>
            <a:off x="2070241" y="189451"/>
            <a:ext cx="7006976" cy="3978626"/>
          </a:xfrm>
          <a:prstGeom prst="rect">
            <a:avLst/>
          </a:prstGeom>
        </p:spPr>
      </p:pic>
      <p:sp>
        <p:nvSpPr>
          <p:cNvPr id="20" name="矢印: 右 19">
            <a:extLst>
              <a:ext uri="{FF2B5EF4-FFF2-40B4-BE49-F238E27FC236}">
                <a16:creationId xmlns:a16="http://schemas.microsoft.com/office/drawing/2014/main" id="{1771E928-1BE0-44A2-9A77-5E47C41DA07C}"/>
              </a:ext>
            </a:extLst>
          </p:cNvPr>
          <p:cNvSpPr/>
          <p:nvPr/>
        </p:nvSpPr>
        <p:spPr>
          <a:xfrm>
            <a:off x="69352" y="189451"/>
            <a:ext cx="2057399" cy="403882"/>
          </a:xfrm>
          <a:prstGeom prst="right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50" b="1" dirty="0">
                <a:solidFill>
                  <a:schemeClr val="tx1"/>
                </a:solidFill>
              </a:rPr>
              <a:t>発災前</a:t>
            </a:r>
          </a:p>
        </p:txBody>
      </p:sp>
      <p:sp>
        <p:nvSpPr>
          <p:cNvPr id="21" name="矢印: 左右 20">
            <a:extLst>
              <a:ext uri="{FF2B5EF4-FFF2-40B4-BE49-F238E27FC236}">
                <a16:creationId xmlns:a16="http://schemas.microsoft.com/office/drawing/2014/main" id="{F6DF150F-4C46-4D82-AEC9-01F5EF38A823}"/>
              </a:ext>
            </a:extLst>
          </p:cNvPr>
          <p:cNvSpPr/>
          <p:nvPr/>
        </p:nvSpPr>
        <p:spPr>
          <a:xfrm>
            <a:off x="2535149" y="4723544"/>
            <a:ext cx="6418780" cy="146407"/>
          </a:xfrm>
          <a:prstGeom prst="leftRightArrow">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500" b="1" dirty="0">
              <a:solidFill>
                <a:schemeClr val="tx1"/>
              </a:solidFill>
            </a:endParaRPr>
          </a:p>
        </p:txBody>
      </p:sp>
      <p:sp>
        <p:nvSpPr>
          <p:cNvPr id="22" name="矢印: 左右 21">
            <a:extLst>
              <a:ext uri="{FF2B5EF4-FFF2-40B4-BE49-F238E27FC236}">
                <a16:creationId xmlns:a16="http://schemas.microsoft.com/office/drawing/2014/main" id="{192B2C8C-A3E5-4B41-B313-A9D219DC705A}"/>
              </a:ext>
            </a:extLst>
          </p:cNvPr>
          <p:cNvSpPr>
            <a:spLocks/>
          </p:cNvSpPr>
          <p:nvPr/>
        </p:nvSpPr>
        <p:spPr>
          <a:xfrm>
            <a:off x="190072" y="4723544"/>
            <a:ext cx="2295000" cy="146407"/>
          </a:xfrm>
          <a:prstGeom prst="leftRight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500" b="1" dirty="0">
              <a:solidFill>
                <a:schemeClr val="tx1"/>
              </a:solidFill>
            </a:endParaRPr>
          </a:p>
        </p:txBody>
      </p:sp>
      <p:sp>
        <p:nvSpPr>
          <p:cNvPr id="23" name="四角形: 角を丸くする 22">
            <a:extLst>
              <a:ext uri="{FF2B5EF4-FFF2-40B4-BE49-F238E27FC236}">
                <a16:creationId xmlns:a16="http://schemas.microsoft.com/office/drawing/2014/main" id="{265A9441-5BAD-4CBA-A2B6-A6D8E40C543E}"/>
              </a:ext>
            </a:extLst>
          </p:cNvPr>
          <p:cNvSpPr/>
          <p:nvPr/>
        </p:nvSpPr>
        <p:spPr>
          <a:xfrm>
            <a:off x="69351" y="593333"/>
            <a:ext cx="2288567" cy="3574744"/>
          </a:xfrm>
          <a:prstGeom prst="roundRect">
            <a:avLst/>
          </a:prstGeom>
          <a:solidFill>
            <a:schemeClr val="accent4">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4" name="四角形: 角を丸くする 23">
            <a:extLst>
              <a:ext uri="{FF2B5EF4-FFF2-40B4-BE49-F238E27FC236}">
                <a16:creationId xmlns:a16="http://schemas.microsoft.com/office/drawing/2014/main" id="{8B79C159-8F29-4697-831A-B9D8D73F6DFF}"/>
              </a:ext>
            </a:extLst>
          </p:cNvPr>
          <p:cNvSpPr/>
          <p:nvPr/>
        </p:nvSpPr>
        <p:spPr>
          <a:xfrm>
            <a:off x="2485071" y="593333"/>
            <a:ext cx="6608983" cy="357474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5" name="四角形: メモ 24">
            <a:extLst>
              <a:ext uri="{FF2B5EF4-FFF2-40B4-BE49-F238E27FC236}">
                <a16:creationId xmlns:a16="http://schemas.microsoft.com/office/drawing/2014/main" id="{C067122C-4740-41B4-8EB3-CD6C78F16125}"/>
              </a:ext>
            </a:extLst>
          </p:cNvPr>
          <p:cNvSpPr/>
          <p:nvPr/>
        </p:nvSpPr>
        <p:spPr>
          <a:xfrm>
            <a:off x="539462" y="3889214"/>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26" name="四角形: メモ 25">
            <a:extLst>
              <a:ext uri="{FF2B5EF4-FFF2-40B4-BE49-F238E27FC236}">
                <a16:creationId xmlns:a16="http://schemas.microsoft.com/office/drawing/2014/main" id="{3FD7BA0F-E37F-4FAD-B1DE-CF453E92B37C}"/>
              </a:ext>
            </a:extLst>
          </p:cNvPr>
          <p:cNvSpPr/>
          <p:nvPr/>
        </p:nvSpPr>
        <p:spPr>
          <a:xfrm>
            <a:off x="516937" y="3873817"/>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27" name="四角形: メモ 26">
            <a:extLst>
              <a:ext uri="{FF2B5EF4-FFF2-40B4-BE49-F238E27FC236}">
                <a16:creationId xmlns:a16="http://schemas.microsoft.com/office/drawing/2014/main" id="{4499B7CB-426D-4757-AECC-4E1390B94E02}"/>
              </a:ext>
            </a:extLst>
          </p:cNvPr>
          <p:cNvSpPr/>
          <p:nvPr/>
        </p:nvSpPr>
        <p:spPr>
          <a:xfrm>
            <a:off x="489613" y="3856070"/>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28" name="四角形: メモ 27">
            <a:extLst>
              <a:ext uri="{FF2B5EF4-FFF2-40B4-BE49-F238E27FC236}">
                <a16:creationId xmlns:a16="http://schemas.microsoft.com/office/drawing/2014/main" id="{DBC283BE-99EE-454B-9097-1F9FB6316A4C}"/>
              </a:ext>
            </a:extLst>
          </p:cNvPr>
          <p:cNvSpPr/>
          <p:nvPr/>
        </p:nvSpPr>
        <p:spPr>
          <a:xfrm>
            <a:off x="460514" y="3839182"/>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29" name="四角形: メモ 28">
            <a:extLst>
              <a:ext uri="{FF2B5EF4-FFF2-40B4-BE49-F238E27FC236}">
                <a16:creationId xmlns:a16="http://schemas.microsoft.com/office/drawing/2014/main" id="{F30FD06B-9822-4592-B423-7AEFDA1B723C}"/>
              </a:ext>
            </a:extLst>
          </p:cNvPr>
          <p:cNvSpPr/>
          <p:nvPr/>
        </p:nvSpPr>
        <p:spPr>
          <a:xfrm>
            <a:off x="431416" y="3817308"/>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30" name="四角形: メモ 29">
            <a:extLst>
              <a:ext uri="{FF2B5EF4-FFF2-40B4-BE49-F238E27FC236}">
                <a16:creationId xmlns:a16="http://schemas.microsoft.com/office/drawing/2014/main" id="{BC1151C6-AC6B-4389-975E-51A096BE2AAD}"/>
              </a:ext>
            </a:extLst>
          </p:cNvPr>
          <p:cNvSpPr/>
          <p:nvPr/>
        </p:nvSpPr>
        <p:spPr>
          <a:xfrm>
            <a:off x="405988" y="3794242"/>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31" name="四角形: メモ 30">
            <a:extLst>
              <a:ext uri="{FF2B5EF4-FFF2-40B4-BE49-F238E27FC236}">
                <a16:creationId xmlns:a16="http://schemas.microsoft.com/office/drawing/2014/main" id="{AE3C501D-5C0C-497A-BDF9-E6A9599F8A7C}"/>
              </a:ext>
            </a:extLst>
          </p:cNvPr>
          <p:cNvSpPr/>
          <p:nvPr/>
        </p:nvSpPr>
        <p:spPr>
          <a:xfrm>
            <a:off x="383463" y="3778845"/>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32" name="四角形: メモ 31">
            <a:extLst>
              <a:ext uri="{FF2B5EF4-FFF2-40B4-BE49-F238E27FC236}">
                <a16:creationId xmlns:a16="http://schemas.microsoft.com/office/drawing/2014/main" id="{8BAB387E-BE43-4B9C-BD3C-3107AE43EF99}"/>
              </a:ext>
            </a:extLst>
          </p:cNvPr>
          <p:cNvSpPr/>
          <p:nvPr/>
        </p:nvSpPr>
        <p:spPr>
          <a:xfrm>
            <a:off x="356139" y="3761099"/>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33" name="四角形: メモ 32">
            <a:extLst>
              <a:ext uri="{FF2B5EF4-FFF2-40B4-BE49-F238E27FC236}">
                <a16:creationId xmlns:a16="http://schemas.microsoft.com/office/drawing/2014/main" id="{23BD5789-15F2-4B7C-AE48-5C543766777F}"/>
              </a:ext>
            </a:extLst>
          </p:cNvPr>
          <p:cNvSpPr/>
          <p:nvPr/>
        </p:nvSpPr>
        <p:spPr>
          <a:xfrm>
            <a:off x="327041" y="3744210"/>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34" name="四角形: メモ 33">
            <a:extLst>
              <a:ext uri="{FF2B5EF4-FFF2-40B4-BE49-F238E27FC236}">
                <a16:creationId xmlns:a16="http://schemas.microsoft.com/office/drawing/2014/main" id="{59F6EFE1-1168-4F96-ACEF-B5E587D51B69}"/>
              </a:ext>
            </a:extLst>
          </p:cNvPr>
          <p:cNvSpPr/>
          <p:nvPr/>
        </p:nvSpPr>
        <p:spPr>
          <a:xfrm>
            <a:off x="297942" y="3722336"/>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35" name="四角形: メモ 34">
            <a:extLst>
              <a:ext uri="{FF2B5EF4-FFF2-40B4-BE49-F238E27FC236}">
                <a16:creationId xmlns:a16="http://schemas.microsoft.com/office/drawing/2014/main" id="{47D5236F-B87D-4114-B4DF-5D0DD205675E}"/>
              </a:ext>
            </a:extLst>
          </p:cNvPr>
          <p:cNvSpPr/>
          <p:nvPr/>
        </p:nvSpPr>
        <p:spPr>
          <a:xfrm>
            <a:off x="1358612" y="3946364"/>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36" name="四角形: メモ 35">
            <a:extLst>
              <a:ext uri="{FF2B5EF4-FFF2-40B4-BE49-F238E27FC236}">
                <a16:creationId xmlns:a16="http://schemas.microsoft.com/office/drawing/2014/main" id="{6D259449-1403-4DAD-BDE8-36FA3E5E72CC}"/>
              </a:ext>
            </a:extLst>
          </p:cNvPr>
          <p:cNvSpPr/>
          <p:nvPr/>
        </p:nvSpPr>
        <p:spPr>
          <a:xfrm>
            <a:off x="1336087" y="3930967"/>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37" name="四角形: メモ 36">
            <a:extLst>
              <a:ext uri="{FF2B5EF4-FFF2-40B4-BE49-F238E27FC236}">
                <a16:creationId xmlns:a16="http://schemas.microsoft.com/office/drawing/2014/main" id="{F1C503C6-61F3-41CF-B12A-459EB1E43C25}"/>
              </a:ext>
            </a:extLst>
          </p:cNvPr>
          <p:cNvSpPr/>
          <p:nvPr/>
        </p:nvSpPr>
        <p:spPr>
          <a:xfrm>
            <a:off x="1308763" y="3913220"/>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38" name="四角形: メモ 37">
            <a:extLst>
              <a:ext uri="{FF2B5EF4-FFF2-40B4-BE49-F238E27FC236}">
                <a16:creationId xmlns:a16="http://schemas.microsoft.com/office/drawing/2014/main" id="{DD639FFB-86EB-4C42-9E06-C8C41E29C78F}"/>
              </a:ext>
            </a:extLst>
          </p:cNvPr>
          <p:cNvSpPr/>
          <p:nvPr/>
        </p:nvSpPr>
        <p:spPr>
          <a:xfrm>
            <a:off x="1279664" y="3896332"/>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39" name="四角形: メモ 38">
            <a:extLst>
              <a:ext uri="{FF2B5EF4-FFF2-40B4-BE49-F238E27FC236}">
                <a16:creationId xmlns:a16="http://schemas.microsoft.com/office/drawing/2014/main" id="{404B03CB-9F0E-4F4A-AC25-A5FB1850171F}"/>
              </a:ext>
            </a:extLst>
          </p:cNvPr>
          <p:cNvSpPr/>
          <p:nvPr/>
        </p:nvSpPr>
        <p:spPr>
          <a:xfrm>
            <a:off x="1250566" y="3874458"/>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40" name="四角形: メモ 39">
            <a:extLst>
              <a:ext uri="{FF2B5EF4-FFF2-40B4-BE49-F238E27FC236}">
                <a16:creationId xmlns:a16="http://schemas.microsoft.com/office/drawing/2014/main" id="{BCE88AC5-7299-4CDA-9FAA-F78B650482B3}"/>
              </a:ext>
            </a:extLst>
          </p:cNvPr>
          <p:cNvSpPr/>
          <p:nvPr/>
        </p:nvSpPr>
        <p:spPr>
          <a:xfrm>
            <a:off x="1225138" y="3851392"/>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41" name="四角形: メモ 40">
            <a:extLst>
              <a:ext uri="{FF2B5EF4-FFF2-40B4-BE49-F238E27FC236}">
                <a16:creationId xmlns:a16="http://schemas.microsoft.com/office/drawing/2014/main" id="{2996BBF6-E3B8-4FA0-94B4-151B523F8D49}"/>
              </a:ext>
            </a:extLst>
          </p:cNvPr>
          <p:cNvSpPr/>
          <p:nvPr/>
        </p:nvSpPr>
        <p:spPr>
          <a:xfrm>
            <a:off x="1202613" y="3835995"/>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42" name="四角形: メモ 41">
            <a:extLst>
              <a:ext uri="{FF2B5EF4-FFF2-40B4-BE49-F238E27FC236}">
                <a16:creationId xmlns:a16="http://schemas.microsoft.com/office/drawing/2014/main" id="{FD592E20-75B5-4B57-AE0E-F7F3D4E18E2C}"/>
              </a:ext>
            </a:extLst>
          </p:cNvPr>
          <p:cNvSpPr/>
          <p:nvPr/>
        </p:nvSpPr>
        <p:spPr>
          <a:xfrm>
            <a:off x="1175289" y="3818249"/>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43" name="四角形: メモ 42">
            <a:extLst>
              <a:ext uri="{FF2B5EF4-FFF2-40B4-BE49-F238E27FC236}">
                <a16:creationId xmlns:a16="http://schemas.microsoft.com/office/drawing/2014/main" id="{E4AF012A-1F1F-4D16-9508-33469FC2414F}"/>
              </a:ext>
            </a:extLst>
          </p:cNvPr>
          <p:cNvSpPr/>
          <p:nvPr/>
        </p:nvSpPr>
        <p:spPr>
          <a:xfrm>
            <a:off x="1146191" y="3801360"/>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44" name="四角形: メモ 43">
            <a:extLst>
              <a:ext uri="{FF2B5EF4-FFF2-40B4-BE49-F238E27FC236}">
                <a16:creationId xmlns:a16="http://schemas.microsoft.com/office/drawing/2014/main" id="{9F07B8F8-6B16-4334-8D78-D97123D64ACB}"/>
              </a:ext>
            </a:extLst>
          </p:cNvPr>
          <p:cNvSpPr/>
          <p:nvPr/>
        </p:nvSpPr>
        <p:spPr>
          <a:xfrm>
            <a:off x="1117092" y="3779486"/>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45" name="テキスト ボックス 44">
            <a:extLst>
              <a:ext uri="{FF2B5EF4-FFF2-40B4-BE49-F238E27FC236}">
                <a16:creationId xmlns:a16="http://schemas.microsoft.com/office/drawing/2014/main" id="{9B38CA03-1B62-4824-8BA7-BF7D4DC9376C}"/>
              </a:ext>
            </a:extLst>
          </p:cNvPr>
          <p:cNvSpPr txBox="1"/>
          <p:nvPr/>
        </p:nvSpPr>
        <p:spPr>
          <a:xfrm>
            <a:off x="2433695" y="4202026"/>
            <a:ext cx="5637545" cy="507831"/>
          </a:xfrm>
          <a:prstGeom prst="rect">
            <a:avLst/>
          </a:prstGeom>
          <a:noFill/>
        </p:spPr>
        <p:txBody>
          <a:bodyPr wrap="square" rtlCol="0">
            <a:spAutoFit/>
          </a:bodyPr>
          <a:lstStyle/>
          <a:p>
            <a:r>
              <a:rPr lang="ja-JP" altLang="en-US" sz="1350" b="1" dirty="0">
                <a:solidFill>
                  <a:srgbClr val="FF0000"/>
                </a:solidFill>
              </a:rPr>
              <a:t>並べていただいたものは、「こうあってほしい」という要望</a:t>
            </a:r>
            <a:endParaRPr lang="en-US" altLang="ja-JP" sz="1350" b="1" dirty="0">
              <a:solidFill>
                <a:srgbClr val="FF0000"/>
              </a:solidFill>
            </a:endParaRPr>
          </a:p>
          <a:p>
            <a:r>
              <a:rPr lang="ja-JP" altLang="en-US" sz="1350" b="1" dirty="0">
                <a:solidFill>
                  <a:srgbClr val="FF0000"/>
                </a:solidFill>
              </a:rPr>
              <a:t>でも、現実は、そううまくはいきません・・・</a:t>
            </a:r>
          </a:p>
        </p:txBody>
      </p:sp>
      <p:sp>
        <p:nvSpPr>
          <p:cNvPr id="46" name="テキスト ボックス 45">
            <a:extLst>
              <a:ext uri="{FF2B5EF4-FFF2-40B4-BE49-F238E27FC236}">
                <a16:creationId xmlns:a16="http://schemas.microsoft.com/office/drawing/2014/main" id="{DCEF8D36-C9BB-4D74-92D1-2CA460C82A11}"/>
              </a:ext>
            </a:extLst>
          </p:cNvPr>
          <p:cNvSpPr txBox="1"/>
          <p:nvPr/>
        </p:nvSpPr>
        <p:spPr>
          <a:xfrm>
            <a:off x="679010" y="1640673"/>
            <a:ext cx="8274919" cy="1938992"/>
          </a:xfrm>
          <a:prstGeom prst="rect">
            <a:avLst/>
          </a:prstGeom>
          <a:solidFill>
            <a:schemeClr val="accent1">
              <a:alpha val="80000"/>
            </a:schemeClr>
          </a:solidFill>
        </p:spPr>
        <p:txBody>
          <a:bodyPr wrap="square" rtlCol="0">
            <a:spAutoFit/>
          </a:bodyPr>
          <a:lstStyle/>
          <a:p>
            <a:r>
              <a:rPr lang="ja-JP" altLang="en-US" sz="2400" b="1" dirty="0">
                <a:solidFill>
                  <a:schemeClr val="bg1"/>
                </a:solidFill>
              </a:rPr>
              <a:t>それを実現するためには、どうしたらいいでしょう？</a:t>
            </a:r>
            <a:endParaRPr lang="en-US" altLang="ja-JP" sz="2400" b="1" dirty="0">
              <a:solidFill>
                <a:schemeClr val="bg1"/>
              </a:solidFill>
            </a:endParaRPr>
          </a:p>
          <a:p>
            <a:r>
              <a:rPr lang="ja-JP" altLang="en-US" sz="2400" b="1" dirty="0">
                <a:solidFill>
                  <a:schemeClr val="bg1"/>
                </a:solidFill>
              </a:rPr>
              <a:t>みなさんは災害時、何を行う必要があるでしょうか。</a:t>
            </a:r>
            <a:endParaRPr lang="en-US" altLang="ja-JP" sz="2400" b="1" dirty="0">
              <a:solidFill>
                <a:schemeClr val="bg1"/>
              </a:solidFill>
            </a:endParaRPr>
          </a:p>
          <a:p>
            <a:r>
              <a:rPr lang="ja-JP" altLang="en-US" sz="2400" b="1" dirty="0">
                <a:solidFill>
                  <a:schemeClr val="bg1"/>
                </a:solidFill>
              </a:rPr>
              <a:t>また「そのとき」の対応だけでなく、事前にしておくべきこともあるはず。</a:t>
            </a:r>
            <a:endParaRPr lang="en-US" altLang="ja-JP" sz="2400" b="1" dirty="0">
              <a:solidFill>
                <a:schemeClr val="bg1"/>
              </a:solidFill>
            </a:endParaRPr>
          </a:p>
          <a:p>
            <a:r>
              <a:rPr lang="ja-JP" altLang="en-US" sz="2400" b="1" dirty="0">
                <a:solidFill>
                  <a:schemeClr val="bg1"/>
                </a:solidFill>
              </a:rPr>
              <a:t>今後行うべき取り組みについて、少し考えてみましょう。</a:t>
            </a:r>
          </a:p>
        </p:txBody>
      </p:sp>
      <p:sp>
        <p:nvSpPr>
          <p:cNvPr id="2" name="テキスト ボックス 1">
            <a:extLst>
              <a:ext uri="{FF2B5EF4-FFF2-40B4-BE49-F238E27FC236}">
                <a16:creationId xmlns:a16="http://schemas.microsoft.com/office/drawing/2014/main" id="{EC166D17-44A3-46AF-9458-A30F996F76BD}"/>
              </a:ext>
            </a:extLst>
          </p:cNvPr>
          <p:cNvSpPr txBox="1"/>
          <p:nvPr/>
        </p:nvSpPr>
        <p:spPr>
          <a:xfrm>
            <a:off x="3192725" y="4802322"/>
            <a:ext cx="5159023" cy="307777"/>
          </a:xfrm>
          <a:prstGeom prst="rect">
            <a:avLst/>
          </a:prstGeom>
          <a:noFill/>
        </p:spPr>
        <p:txBody>
          <a:bodyPr wrap="square" rtlCol="0">
            <a:spAutoFit/>
          </a:bodyPr>
          <a:lstStyle/>
          <a:p>
            <a:r>
              <a:rPr lang="ja-JP" altLang="en-US" sz="1400" b="1" dirty="0">
                <a:solidFill>
                  <a:schemeClr val="tx1"/>
                </a:solidFill>
              </a:rPr>
              <a:t>検討したタイムラインは、現状の体制で実現できる計画か？</a:t>
            </a:r>
          </a:p>
        </p:txBody>
      </p:sp>
      <p:sp>
        <p:nvSpPr>
          <p:cNvPr id="3" name="テキスト ボックス 2">
            <a:extLst>
              <a:ext uri="{FF2B5EF4-FFF2-40B4-BE49-F238E27FC236}">
                <a16:creationId xmlns:a16="http://schemas.microsoft.com/office/drawing/2014/main" id="{7F3D34A2-5321-4EAF-84BC-A09C375D13D9}"/>
              </a:ext>
            </a:extLst>
          </p:cNvPr>
          <p:cNvSpPr txBox="1"/>
          <p:nvPr/>
        </p:nvSpPr>
        <p:spPr>
          <a:xfrm>
            <a:off x="230207" y="4802217"/>
            <a:ext cx="2237207" cy="307777"/>
          </a:xfrm>
          <a:prstGeom prst="rect">
            <a:avLst/>
          </a:prstGeom>
          <a:noFill/>
        </p:spPr>
        <p:txBody>
          <a:bodyPr wrap="square" rtlCol="0">
            <a:spAutoFit/>
          </a:bodyPr>
          <a:lstStyle/>
          <a:p>
            <a:pPr algn="ctr"/>
            <a:r>
              <a:rPr lang="ja-JP" altLang="en-US" sz="1400" b="1" dirty="0">
                <a:solidFill>
                  <a:schemeClr val="tx1"/>
                </a:solidFill>
              </a:rPr>
              <a:t>発災前にできることは？</a:t>
            </a:r>
          </a:p>
        </p:txBody>
      </p:sp>
    </p:spTree>
    <p:extLst>
      <p:ext uri="{BB962C8B-B14F-4D97-AF65-F5344CB8AC3E}">
        <p14:creationId xmlns:p14="http://schemas.microsoft.com/office/powerpoint/2010/main" val="3311699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randombar(horizontal)">
                                      <p:cBhvr>
                                        <p:cTn id="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3"/>
          <p:cNvSpPr txBox="1">
            <a:spLocks noGrp="1"/>
          </p:cNvSpPr>
          <p:nvPr>
            <p:ph type="ctrTitle"/>
          </p:nvPr>
        </p:nvSpPr>
        <p:spPr>
          <a:xfrm>
            <a:off x="2302050" y="1223200"/>
            <a:ext cx="4539900" cy="26970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ja-JP" altLang="en-US" sz="2400" dirty="0">
                <a:solidFill>
                  <a:srgbClr val="002060"/>
                </a:solidFill>
                <a:latin typeface="+mj-ea"/>
                <a:ea typeface="+mj-ea"/>
              </a:rPr>
              <a:t>「住む」ってどういうこと？</a:t>
            </a:r>
            <a:r>
              <a:rPr lang="en-US" altLang="ja-JP" sz="2400" dirty="0">
                <a:solidFill>
                  <a:srgbClr val="002060"/>
                </a:solidFill>
                <a:latin typeface="+mj-ea"/>
                <a:ea typeface="+mj-ea"/>
              </a:rPr>
              <a:t/>
            </a:r>
            <a:br>
              <a:rPr lang="en-US" altLang="ja-JP" sz="2400" dirty="0">
                <a:solidFill>
                  <a:srgbClr val="002060"/>
                </a:solidFill>
                <a:latin typeface="+mj-ea"/>
                <a:ea typeface="+mj-ea"/>
              </a:rPr>
            </a:br>
            <a:r>
              <a:rPr lang="ja-JP" altLang="en-US" sz="2400" dirty="0">
                <a:solidFill>
                  <a:srgbClr val="002060"/>
                </a:solidFill>
                <a:latin typeface="+mj-ea"/>
                <a:ea typeface="+mj-ea"/>
              </a:rPr>
              <a:t>「暮らす」ってどんなこと？</a:t>
            </a:r>
            <a:r>
              <a:rPr lang="en-US" altLang="ja-JP" sz="2400" dirty="0">
                <a:solidFill>
                  <a:srgbClr val="002060"/>
                </a:solidFill>
                <a:latin typeface="+mj-ea"/>
                <a:ea typeface="+mj-ea"/>
              </a:rPr>
              <a:t/>
            </a:r>
            <a:br>
              <a:rPr lang="en-US" altLang="ja-JP" sz="2400" dirty="0">
                <a:solidFill>
                  <a:srgbClr val="002060"/>
                </a:solidFill>
                <a:latin typeface="+mj-ea"/>
                <a:ea typeface="+mj-ea"/>
              </a:rPr>
            </a:br>
            <a:r>
              <a:rPr lang="en-US" altLang="ja-JP" sz="2400" dirty="0">
                <a:solidFill>
                  <a:srgbClr val="002060"/>
                </a:solidFill>
                <a:latin typeface="+mj-ea"/>
                <a:ea typeface="+mj-ea"/>
              </a:rPr>
              <a:t/>
            </a:r>
            <a:br>
              <a:rPr lang="en-US" altLang="ja-JP" sz="2400" dirty="0">
                <a:solidFill>
                  <a:srgbClr val="002060"/>
                </a:solidFill>
                <a:latin typeface="+mj-ea"/>
                <a:ea typeface="+mj-ea"/>
              </a:rPr>
            </a:br>
            <a:r>
              <a:rPr lang="ja-JP" altLang="en-US" sz="2400" dirty="0">
                <a:solidFill>
                  <a:srgbClr val="002060"/>
                </a:solidFill>
                <a:latin typeface="+mj-ea"/>
                <a:ea typeface="+mj-ea"/>
              </a:rPr>
              <a:t>そんなことをみなさんと</a:t>
            </a:r>
            <a:r>
              <a:rPr lang="en-US" altLang="ja-JP" sz="2400" dirty="0">
                <a:solidFill>
                  <a:srgbClr val="002060"/>
                </a:solidFill>
                <a:latin typeface="+mj-ea"/>
                <a:ea typeface="+mj-ea"/>
              </a:rPr>
              <a:t/>
            </a:r>
            <a:br>
              <a:rPr lang="en-US" altLang="ja-JP" sz="2400" dirty="0">
                <a:solidFill>
                  <a:srgbClr val="002060"/>
                </a:solidFill>
                <a:latin typeface="+mj-ea"/>
                <a:ea typeface="+mj-ea"/>
              </a:rPr>
            </a:br>
            <a:r>
              <a:rPr lang="ja-JP" altLang="en-US" sz="2400" dirty="0">
                <a:solidFill>
                  <a:srgbClr val="002060"/>
                </a:solidFill>
                <a:latin typeface="+mj-ea"/>
                <a:ea typeface="+mj-ea"/>
              </a:rPr>
              <a:t>考えてみたいと思っています</a:t>
            </a:r>
            <a:endParaRPr sz="2400" dirty="0">
              <a:solidFill>
                <a:srgbClr val="002060"/>
              </a:solidFill>
              <a:latin typeface="+mj-ea"/>
              <a:ea typeface="+mj-ea"/>
            </a:endParaRPr>
          </a:p>
        </p:txBody>
      </p:sp>
    </p:spTree>
    <p:extLst>
      <p:ext uri="{BB962C8B-B14F-4D97-AF65-F5344CB8AC3E}">
        <p14:creationId xmlns:p14="http://schemas.microsoft.com/office/powerpoint/2010/main" val="33704525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rgbClr val="FFD966"/>
            </a:gs>
            <a:gs pos="100000">
              <a:srgbClr val="FF9900"/>
            </a:gs>
          </a:gsLst>
          <a:path path="circle">
            <a:fillToRect l="50000" t="50000" r="50000" b="50000"/>
          </a:path>
          <a:tileRect/>
        </a:gradFill>
        <a:effectLst/>
      </p:bgPr>
    </p:bg>
    <p:spTree>
      <p:nvGrpSpPr>
        <p:cNvPr id="1" name="Shape 396"/>
        <p:cNvGrpSpPr/>
        <p:nvPr/>
      </p:nvGrpSpPr>
      <p:grpSpPr>
        <a:xfrm>
          <a:off x="0" y="0"/>
          <a:ext cx="0" cy="0"/>
          <a:chOff x="0" y="0"/>
          <a:chExt cx="0" cy="0"/>
        </a:xfrm>
      </p:grpSpPr>
      <p:sp>
        <p:nvSpPr>
          <p:cNvPr id="412" name="Google Shape;412;p40"/>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20</a:t>
            </a:fld>
            <a:endParaRPr/>
          </a:p>
        </p:txBody>
      </p:sp>
      <p:sp>
        <p:nvSpPr>
          <p:cNvPr id="18" name="Google Shape;77;p15"/>
          <p:cNvSpPr txBox="1">
            <a:spLocks/>
          </p:cNvSpPr>
          <p:nvPr/>
        </p:nvSpPr>
        <p:spPr>
          <a:xfrm>
            <a:off x="1020376" y="525093"/>
            <a:ext cx="7110249" cy="4093314"/>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68300" algn="l" rtl="0">
              <a:lnSpc>
                <a:spcPct val="115000"/>
              </a:lnSpc>
              <a:spcBef>
                <a:spcPts val="600"/>
              </a:spcBef>
              <a:spcAft>
                <a:spcPts val="0"/>
              </a:spcAft>
              <a:buClr>
                <a:schemeClr val="dk2"/>
              </a:buClr>
              <a:buSzPts val="2200"/>
              <a:buFont typeface="Montserrat Light"/>
              <a:buChar char="◦"/>
              <a:defRPr sz="2200" b="0" i="0" u="none" strike="noStrike" cap="none">
                <a:solidFill>
                  <a:schemeClr val="dk1"/>
                </a:solidFill>
                <a:latin typeface="Montserrat Light"/>
                <a:ea typeface="Montserrat Light"/>
                <a:cs typeface="Montserrat Light"/>
                <a:sym typeface="Montserrat Light"/>
              </a:defRPr>
            </a:lvl1pPr>
            <a:lvl2pPr marL="914400" marR="0" lvl="1" indent="-368300" algn="l" rtl="0">
              <a:lnSpc>
                <a:spcPct val="115000"/>
              </a:lnSpc>
              <a:spcBef>
                <a:spcPts val="1000"/>
              </a:spcBef>
              <a:spcAft>
                <a:spcPts val="0"/>
              </a:spcAft>
              <a:buClr>
                <a:schemeClr val="dk2"/>
              </a:buClr>
              <a:buSzPts val="2200"/>
              <a:buFont typeface="Montserrat Light"/>
              <a:buChar char="◦"/>
              <a:defRPr sz="2200" b="0" i="0" u="none" strike="noStrike" cap="none">
                <a:solidFill>
                  <a:schemeClr val="dk1"/>
                </a:solidFill>
                <a:latin typeface="Montserrat Light"/>
                <a:ea typeface="Montserrat Light"/>
                <a:cs typeface="Montserrat Light"/>
                <a:sym typeface="Montserrat Light"/>
              </a:defRPr>
            </a:lvl2pPr>
            <a:lvl3pPr marL="1371600" marR="0" lvl="2" indent="-368300" algn="l" rtl="0">
              <a:lnSpc>
                <a:spcPct val="115000"/>
              </a:lnSpc>
              <a:spcBef>
                <a:spcPts val="1000"/>
              </a:spcBef>
              <a:spcAft>
                <a:spcPts val="0"/>
              </a:spcAft>
              <a:buClr>
                <a:schemeClr val="dk2"/>
              </a:buClr>
              <a:buSzPts val="2200"/>
              <a:buFont typeface="Montserrat Light"/>
              <a:buChar char="◦"/>
              <a:defRPr sz="2200" b="0" i="0" u="none" strike="noStrike" cap="none">
                <a:solidFill>
                  <a:schemeClr val="dk1"/>
                </a:solidFill>
                <a:latin typeface="Montserrat Light"/>
                <a:ea typeface="Montserrat Light"/>
                <a:cs typeface="Montserrat Light"/>
                <a:sym typeface="Montserrat Light"/>
              </a:defRPr>
            </a:lvl3pPr>
            <a:lvl4pPr marL="1828800" marR="0" lvl="3" indent="-368300" algn="l" rtl="0">
              <a:lnSpc>
                <a:spcPct val="115000"/>
              </a:lnSpc>
              <a:spcBef>
                <a:spcPts val="1000"/>
              </a:spcBef>
              <a:spcAft>
                <a:spcPts val="0"/>
              </a:spcAft>
              <a:buClr>
                <a:schemeClr val="dk1"/>
              </a:buClr>
              <a:buSzPts val="2200"/>
              <a:buFont typeface="Montserrat Light"/>
              <a:buChar char="◦"/>
              <a:defRPr sz="2200" b="0" i="0" u="none" strike="noStrike" cap="none">
                <a:solidFill>
                  <a:schemeClr val="dk1"/>
                </a:solidFill>
                <a:latin typeface="Montserrat Light"/>
                <a:ea typeface="Montserrat Light"/>
                <a:cs typeface="Montserrat Light"/>
                <a:sym typeface="Montserrat Light"/>
              </a:defRPr>
            </a:lvl4pPr>
            <a:lvl5pPr marL="2286000" marR="0" lvl="4" indent="-368300" algn="l" rtl="0">
              <a:lnSpc>
                <a:spcPct val="115000"/>
              </a:lnSpc>
              <a:spcBef>
                <a:spcPts val="1000"/>
              </a:spcBef>
              <a:spcAft>
                <a:spcPts val="0"/>
              </a:spcAft>
              <a:buClr>
                <a:schemeClr val="dk1"/>
              </a:buClr>
              <a:buSzPts val="2200"/>
              <a:buFont typeface="Montserrat Light"/>
              <a:buChar char="◦"/>
              <a:defRPr sz="2200" b="0" i="0" u="none" strike="noStrike" cap="none">
                <a:solidFill>
                  <a:schemeClr val="dk1"/>
                </a:solidFill>
                <a:latin typeface="Montserrat Light"/>
                <a:ea typeface="Montserrat Light"/>
                <a:cs typeface="Montserrat Light"/>
                <a:sym typeface="Montserrat Light"/>
              </a:defRPr>
            </a:lvl5pPr>
            <a:lvl6pPr marL="2743200" marR="0" lvl="5" indent="-368300" algn="l" rtl="0">
              <a:lnSpc>
                <a:spcPct val="115000"/>
              </a:lnSpc>
              <a:spcBef>
                <a:spcPts val="1000"/>
              </a:spcBef>
              <a:spcAft>
                <a:spcPts val="0"/>
              </a:spcAft>
              <a:buClr>
                <a:schemeClr val="dk1"/>
              </a:buClr>
              <a:buSzPts val="2200"/>
              <a:buFont typeface="Montserrat Light"/>
              <a:buChar char="◦"/>
              <a:defRPr sz="2200" b="0" i="0" u="none" strike="noStrike" cap="none">
                <a:solidFill>
                  <a:schemeClr val="dk1"/>
                </a:solidFill>
                <a:latin typeface="Montserrat Light"/>
                <a:ea typeface="Montserrat Light"/>
                <a:cs typeface="Montserrat Light"/>
                <a:sym typeface="Montserrat Light"/>
              </a:defRPr>
            </a:lvl6pPr>
            <a:lvl7pPr marL="3200400" marR="0" lvl="6" indent="-368300" algn="l" rtl="0">
              <a:lnSpc>
                <a:spcPct val="115000"/>
              </a:lnSpc>
              <a:spcBef>
                <a:spcPts val="1000"/>
              </a:spcBef>
              <a:spcAft>
                <a:spcPts val="0"/>
              </a:spcAft>
              <a:buClr>
                <a:schemeClr val="dk1"/>
              </a:buClr>
              <a:buSzPts val="2200"/>
              <a:buFont typeface="Montserrat Light"/>
              <a:buChar char="◦"/>
              <a:defRPr sz="2200" b="0" i="0" u="none" strike="noStrike" cap="none">
                <a:solidFill>
                  <a:schemeClr val="dk1"/>
                </a:solidFill>
                <a:latin typeface="Montserrat Light"/>
                <a:ea typeface="Montserrat Light"/>
                <a:cs typeface="Montserrat Light"/>
                <a:sym typeface="Montserrat Light"/>
              </a:defRPr>
            </a:lvl7pPr>
            <a:lvl8pPr marL="3657600" marR="0" lvl="7" indent="-368300" algn="l" rtl="0">
              <a:lnSpc>
                <a:spcPct val="115000"/>
              </a:lnSpc>
              <a:spcBef>
                <a:spcPts val="1000"/>
              </a:spcBef>
              <a:spcAft>
                <a:spcPts val="0"/>
              </a:spcAft>
              <a:buClr>
                <a:schemeClr val="dk1"/>
              </a:buClr>
              <a:buSzPts val="2200"/>
              <a:buFont typeface="Montserrat Light"/>
              <a:buChar char="◦"/>
              <a:defRPr sz="2200" b="0" i="0" u="none" strike="noStrike" cap="none">
                <a:solidFill>
                  <a:schemeClr val="dk1"/>
                </a:solidFill>
                <a:latin typeface="Montserrat Light"/>
                <a:ea typeface="Montserrat Light"/>
                <a:cs typeface="Montserrat Light"/>
                <a:sym typeface="Montserrat Light"/>
              </a:defRPr>
            </a:lvl8pPr>
            <a:lvl9pPr marL="4114800" marR="0" lvl="8" indent="-368300" algn="l" rtl="0">
              <a:lnSpc>
                <a:spcPct val="115000"/>
              </a:lnSpc>
              <a:spcBef>
                <a:spcPts val="1000"/>
              </a:spcBef>
              <a:spcAft>
                <a:spcPts val="1000"/>
              </a:spcAft>
              <a:buClr>
                <a:schemeClr val="dk1"/>
              </a:buClr>
              <a:buSzPts val="2200"/>
              <a:buFont typeface="Montserrat Light"/>
              <a:buChar char="◦"/>
              <a:defRPr sz="2200" b="0" i="0" u="none" strike="noStrike" cap="none">
                <a:solidFill>
                  <a:schemeClr val="dk1"/>
                </a:solidFill>
                <a:latin typeface="Montserrat Light"/>
                <a:ea typeface="Montserrat Light"/>
                <a:cs typeface="Montserrat Light"/>
                <a:sym typeface="Montserrat Light"/>
              </a:defRPr>
            </a:lvl9pPr>
          </a:lstStyle>
          <a:p>
            <a:pPr marL="0" indent="0">
              <a:spcBef>
                <a:spcPts val="0"/>
              </a:spcBef>
              <a:buFont typeface="Montserrat Light"/>
              <a:buNone/>
            </a:pPr>
            <a:r>
              <a:rPr lang="ja-JP" altLang="en-US" sz="1800" b="1" dirty="0">
                <a:solidFill>
                  <a:srgbClr val="002060"/>
                </a:solidFill>
                <a:latin typeface="+mj-ea"/>
                <a:ea typeface="+mj-ea"/>
              </a:rPr>
              <a:t>行政は、市民の「暮らす」を日頃から支えています。</a:t>
            </a:r>
            <a:endParaRPr lang="en-US" altLang="ja-JP" sz="1800" b="1" dirty="0">
              <a:solidFill>
                <a:srgbClr val="002060"/>
              </a:solidFill>
              <a:latin typeface="+mj-ea"/>
              <a:ea typeface="+mj-ea"/>
            </a:endParaRPr>
          </a:p>
          <a:p>
            <a:pPr marL="0" indent="0">
              <a:spcBef>
                <a:spcPts val="0"/>
              </a:spcBef>
              <a:buFont typeface="Montserrat Light"/>
              <a:buNone/>
            </a:pPr>
            <a:r>
              <a:rPr lang="ja-JP" altLang="en-US" sz="1800" b="1" dirty="0">
                <a:solidFill>
                  <a:srgbClr val="002060"/>
                </a:solidFill>
                <a:latin typeface="+mj-ea"/>
                <a:ea typeface="+mj-ea"/>
              </a:rPr>
              <a:t>ただ、平常時にはあたりまえにできることでも</a:t>
            </a:r>
            <a:endParaRPr lang="en-US" altLang="ja-JP" sz="1800" b="1" dirty="0">
              <a:solidFill>
                <a:srgbClr val="002060"/>
              </a:solidFill>
              <a:latin typeface="+mj-ea"/>
              <a:ea typeface="+mj-ea"/>
            </a:endParaRPr>
          </a:p>
          <a:p>
            <a:pPr marL="0" indent="0">
              <a:spcBef>
                <a:spcPts val="0"/>
              </a:spcBef>
              <a:buFont typeface="Montserrat Light"/>
              <a:buNone/>
            </a:pPr>
            <a:r>
              <a:rPr lang="ja-JP" altLang="en-US" sz="1800" b="1" dirty="0">
                <a:solidFill>
                  <a:srgbClr val="002060"/>
                </a:solidFill>
                <a:latin typeface="+mj-ea"/>
                <a:ea typeface="+mj-ea"/>
              </a:rPr>
              <a:t>災害が起きたときには、あたりまえにできない環境になります。</a:t>
            </a:r>
            <a:endParaRPr lang="en-US" altLang="ja-JP" sz="1800" b="1" dirty="0">
              <a:solidFill>
                <a:srgbClr val="002060"/>
              </a:solidFill>
              <a:latin typeface="+mj-ea"/>
              <a:ea typeface="+mj-ea"/>
            </a:endParaRPr>
          </a:p>
          <a:p>
            <a:pPr marL="0" indent="0">
              <a:spcBef>
                <a:spcPts val="0"/>
              </a:spcBef>
              <a:buFont typeface="Montserrat Light"/>
              <a:buNone/>
            </a:pPr>
            <a:r>
              <a:rPr lang="ja-JP" altLang="en-US" sz="1800" b="1" dirty="0">
                <a:solidFill>
                  <a:srgbClr val="002060"/>
                </a:solidFill>
                <a:latin typeface="+mj-ea"/>
                <a:ea typeface="+mj-ea"/>
              </a:rPr>
              <a:t>そのとき、職員は、市民の「暮らす」を取り戻すため、</a:t>
            </a:r>
            <a:endParaRPr lang="en-US" altLang="ja-JP" sz="1800" b="1" dirty="0">
              <a:solidFill>
                <a:srgbClr val="002060"/>
              </a:solidFill>
              <a:latin typeface="+mj-ea"/>
              <a:ea typeface="+mj-ea"/>
            </a:endParaRPr>
          </a:p>
          <a:p>
            <a:pPr marL="0" indent="0">
              <a:spcBef>
                <a:spcPts val="0"/>
              </a:spcBef>
              <a:buFont typeface="Montserrat Light"/>
              <a:buNone/>
            </a:pPr>
            <a:r>
              <a:rPr lang="ja-JP" altLang="en-US" sz="1800" b="1" dirty="0">
                <a:solidFill>
                  <a:srgbClr val="002060"/>
                </a:solidFill>
                <a:latin typeface="+mj-ea"/>
                <a:ea typeface="+mj-ea"/>
              </a:rPr>
              <a:t>逆境に負けず、業務にあたらなければなりません。</a:t>
            </a:r>
            <a:endParaRPr lang="en-US" altLang="ja-JP" sz="1800" b="1" dirty="0">
              <a:solidFill>
                <a:srgbClr val="002060"/>
              </a:solidFill>
              <a:latin typeface="+mj-ea"/>
              <a:ea typeface="+mj-ea"/>
            </a:endParaRPr>
          </a:p>
          <a:p>
            <a:pPr marL="0" indent="0">
              <a:spcBef>
                <a:spcPts val="0"/>
              </a:spcBef>
              <a:buFont typeface="Montserrat Light"/>
              <a:buNone/>
            </a:pPr>
            <a:endParaRPr lang="en-US" altLang="ja-JP" sz="1100" b="1" dirty="0">
              <a:solidFill>
                <a:srgbClr val="002060"/>
              </a:solidFill>
              <a:latin typeface="+mj-ea"/>
              <a:ea typeface="+mj-ea"/>
            </a:endParaRPr>
          </a:p>
          <a:p>
            <a:pPr marL="0" indent="0">
              <a:spcBef>
                <a:spcPts val="0"/>
              </a:spcBef>
              <a:buFont typeface="Montserrat Light"/>
              <a:buNone/>
            </a:pPr>
            <a:r>
              <a:rPr lang="ja-JP" altLang="en-US" sz="1800" b="1" dirty="0">
                <a:solidFill>
                  <a:srgbClr val="002060"/>
                </a:solidFill>
                <a:latin typeface="+mj-ea"/>
                <a:ea typeface="+mj-ea"/>
              </a:rPr>
              <a:t>次のステップでは、それら支援、対策を既存の組織にあてはめて</a:t>
            </a:r>
            <a:endParaRPr lang="en-US" altLang="ja-JP" sz="1800" b="1" dirty="0">
              <a:solidFill>
                <a:srgbClr val="002060"/>
              </a:solidFill>
              <a:latin typeface="+mj-ea"/>
              <a:ea typeface="+mj-ea"/>
            </a:endParaRPr>
          </a:p>
          <a:p>
            <a:pPr marL="0" indent="0">
              <a:spcBef>
                <a:spcPts val="0"/>
              </a:spcBef>
              <a:buFont typeface="Montserrat Light"/>
              <a:buNone/>
            </a:pPr>
            <a:r>
              <a:rPr lang="ja-JP" altLang="en-US" sz="1800" b="1" dirty="0">
                <a:solidFill>
                  <a:srgbClr val="002060"/>
                </a:solidFill>
                <a:latin typeface="+mj-ea"/>
                <a:ea typeface="+mj-ea"/>
              </a:rPr>
              <a:t>考えてみます。</a:t>
            </a:r>
            <a:endParaRPr lang="en-US" altLang="ja-JP" sz="1800" b="1" dirty="0">
              <a:solidFill>
                <a:srgbClr val="002060"/>
              </a:solidFill>
              <a:latin typeface="+mj-ea"/>
              <a:ea typeface="+mj-ea"/>
            </a:endParaRPr>
          </a:p>
          <a:p>
            <a:pPr marL="0" indent="0">
              <a:spcBef>
                <a:spcPts val="0"/>
              </a:spcBef>
              <a:buNone/>
            </a:pPr>
            <a:r>
              <a:rPr lang="ja-JP" altLang="en-US" sz="1800" b="1" dirty="0">
                <a:solidFill>
                  <a:srgbClr val="002060"/>
                </a:solidFill>
                <a:latin typeface="+mj-ea"/>
                <a:ea typeface="+mj-ea"/>
              </a:rPr>
              <a:t>例えば、自宅を失った人には、住居の確保の問題が浮かび上がってきますから、その視点で、再建はどのようなステップを踏んで進んでいくものなのか、その過程で行政の支援にはどのようなものがあり、それは適切なものとなっているか（タイミングや支援の内容など）について考えていくことが必要です。</a:t>
            </a:r>
            <a:endParaRPr lang="en-US" altLang="ja-JP" sz="1800" b="1" dirty="0">
              <a:solidFill>
                <a:srgbClr val="002060"/>
              </a:solidFill>
              <a:latin typeface="+mj-ea"/>
              <a:ea typeface="+mj-e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3"/>
          <p:cNvSpPr txBox="1">
            <a:spLocks noGrp="1"/>
          </p:cNvSpPr>
          <p:nvPr>
            <p:ph type="ctrTitle"/>
          </p:nvPr>
        </p:nvSpPr>
        <p:spPr>
          <a:xfrm>
            <a:off x="2302050" y="1223200"/>
            <a:ext cx="4539900" cy="26970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ja-JP" altLang="en-US" sz="2400" dirty="0">
                <a:solidFill>
                  <a:srgbClr val="002060"/>
                </a:solidFill>
                <a:latin typeface="+mj-ea"/>
                <a:ea typeface="+mj-ea"/>
              </a:rPr>
              <a:t>おつかれさまでした！</a:t>
            </a:r>
            <a:r>
              <a:rPr lang="en-US" altLang="ja-JP" sz="2400" dirty="0">
                <a:solidFill>
                  <a:srgbClr val="002060"/>
                </a:solidFill>
                <a:latin typeface="+mj-ea"/>
                <a:ea typeface="+mj-ea"/>
              </a:rPr>
              <a:t/>
            </a:r>
            <a:br>
              <a:rPr lang="en-US" altLang="ja-JP" sz="2400" dirty="0">
                <a:solidFill>
                  <a:srgbClr val="002060"/>
                </a:solidFill>
                <a:latin typeface="+mj-ea"/>
                <a:ea typeface="+mj-ea"/>
              </a:rPr>
            </a:br>
            <a:r>
              <a:rPr lang="en-US" altLang="ja-JP" sz="2400" dirty="0">
                <a:solidFill>
                  <a:srgbClr val="002060"/>
                </a:solidFill>
              </a:rPr>
              <a:t/>
            </a:r>
            <a:br>
              <a:rPr lang="en-US" altLang="ja-JP" sz="2400" dirty="0">
                <a:solidFill>
                  <a:srgbClr val="002060"/>
                </a:solidFill>
              </a:rPr>
            </a:br>
            <a:r>
              <a:rPr lang="ja-JP" altLang="en-US" sz="2400" dirty="0">
                <a:solidFill>
                  <a:srgbClr val="002060"/>
                </a:solidFill>
              </a:rPr>
              <a:t>いかがでしたか？</a:t>
            </a:r>
            <a:r>
              <a:rPr lang="en-US" altLang="ja-JP" sz="2400" dirty="0">
                <a:solidFill>
                  <a:srgbClr val="002060"/>
                </a:solidFill>
              </a:rPr>
              <a:t/>
            </a:r>
            <a:br>
              <a:rPr lang="en-US" altLang="ja-JP" sz="2400" dirty="0">
                <a:solidFill>
                  <a:srgbClr val="002060"/>
                </a:solidFill>
              </a:rPr>
            </a:br>
            <a:r>
              <a:rPr lang="en-US" altLang="ja-JP" sz="2400" dirty="0">
                <a:solidFill>
                  <a:srgbClr val="002060"/>
                </a:solidFill>
              </a:rPr>
              <a:t/>
            </a:r>
            <a:br>
              <a:rPr lang="en-US" altLang="ja-JP" sz="2400" dirty="0">
                <a:solidFill>
                  <a:srgbClr val="002060"/>
                </a:solidFill>
              </a:rPr>
            </a:br>
            <a:r>
              <a:rPr lang="ja-JP" altLang="en-US" sz="2400" dirty="0">
                <a:solidFill>
                  <a:srgbClr val="002060"/>
                </a:solidFill>
              </a:rPr>
              <a:t>振り返ってみましょう。</a:t>
            </a:r>
            <a:r>
              <a:rPr lang="en-US" altLang="ja-JP" sz="2400" dirty="0">
                <a:solidFill>
                  <a:srgbClr val="002060"/>
                </a:solidFill>
              </a:rPr>
              <a:t/>
            </a:r>
            <a:br>
              <a:rPr lang="en-US" altLang="ja-JP" sz="2400" dirty="0">
                <a:solidFill>
                  <a:srgbClr val="002060"/>
                </a:solidFill>
              </a:rPr>
            </a:br>
            <a:endParaRPr sz="2400" dirty="0">
              <a:solidFill>
                <a:srgbClr val="002060"/>
              </a:solidFill>
              <a:latin typeface="+mj-ea"/>
              <a:ea typeface="+mj-ea"/>
            </a:endParaRPr>
          </a:p>
        </p:txBody>
      </p:sp>
    </p:spTree>
    <p:extLst>
      <p:ext uri="{BB962C8B-B14F-4D97-AF65-F5344CB8AC3E}">
        <p14:creationId xmlns:p14="http://schemas.microsoft.com/office/powerpoint/2010/main" val="37228830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032422C-3264-4429-AEB2-B9FA5DE66AD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22</a:t>
            </a:fld>
            <a:endParaRPr lang="en"/>
          </a:p>
        </p:txBody>
      </p:sp>
      <p:sp>
        <p:nvSpPr>
          <p:cNvPr id="4" name="テキスト ボックス 3">
            <a:extLst>
              <a:ext uri="{FF2B5EF4-FFF2-40B4-BE49-F238E27FC236}">
                <a16:creationId xmlns:a16="http://schemas.microsoft.com/office/drawing/2014/main" id="{70380AEA-61C8-4632-8325-55F0DFBF819A}"/>
              </a:ext>
            </a:extLst>
          </p:cNvPr>
          <p:cNvSpPr txBox="1"/>
          <p:nvPr/>
        </p:nvSpPr>
        <p:spPr>
          <a:xfrm>
            <a:off x="891822" y="316089"/>
            <a:ext cx="7687734" cy="707886"/>
          </a:xfrm>
          <a:prstGeom prst="rect">
            <a:avLst/>
          </a:prstGeom>
          <a:noFill/>
        </p:spPr>
        <p:txBody>
          <a:bodyPr wrap="square" rtlCol="0">
            <a:spAutoFit/>
          </a:bodyPr>
          <a:lstStyle/>
          <a:p>
            <a:r>
              <a:rPr kumimoji="1" lang="ja-JP" altLang="en-US" sz="4000" dirty="0"/>
              <a:t>ワークショップの方法</a:t>
            </a:r>
            <a:endParaRPr kumimoji="1" lang="ja-JP" altLang="en-US" dirty="0"/>
          </a:p>
        </p:txBody>
      </p:sp>
      <p:sp>
        <p:nvSpPr>
          <p:cNvPr id="5" name="テキスト ボックス 4">
            <a:extLst>
              <a:ext uri="{FF2B5EF4-FFF2-40B4-BE49-F238E27FC236}">
                <a16:creationId xmlns:a16="http://schemas.microsoft.com/office/drawing/2014/main" id="{6403F4DB-6BA7-4BB9-A11C-D877B3C89750}"/>
              </a:ext>
            </a:extLst>
          </p:cNvPr>
          <p:cNvSpPr txBox="1"/>
          <p:nvPr/>
        </p:nvSpPr>
        <p:spPr>
          <a:xfrm>
            <a:off x="891822" y="1023975"/>
            <a:ext cx="7687734" cy="769441"/>
          </a:xfrm>
          <a:prstGeom prst="rect">
            <a:avLst/>
          </a:prstGeom>
          <a:noFill/>
        </p:spPr>
        <p:txBody>
          <a:bodyPr wrap="square" rtlCol="0">
            <a:spAutoFit/>
          </a:bodyPr>
          <a:lstStyle/>
          <a:p>
            <a:r>
              <a:rPr kumimoji="1" lang="en-US" altLang="ja-JP" sz="2400" dirty="0"/>
              <a:t>《</a:t>
            </a:r>
            <a:r>
              <a:rPr kumimoji="1" lang="ja-JP" altLang="en-US" sz="2400" dirty="0"/>
              <a:t>必要な時間</a:t>
            </a:r>
            <a:r>
              <a:rPr kumimoji="1" lang="en-US" altLang="ja-JP" sz="2400" dirty="0"/>
              <a:t>》</a:t>
            </a:r>
            <a:r>
              <a:rPr kumimoji="1" lang="ja-JP" altLang="en-US" sz="2400" dirty="0"/>
              <a:t>ワーク１</a:t>
            </a:r>
            <a:endParaRPr kumimoji="1" lang="en-US" altLang="ja-JP" sz="2000" dirty="0"/>
          </a:p>
          <a:p>
            <a:endParaRPr kumimoji="1" lang="en-US" altLang="ja-JP" sz="2000" dirty="0"/>
          </a:p>
        </p:txBody>
      </p:sp>
      <p:sp>
        <p:nvSpPr>
          <p:cNvPr id="7" name="吹き出し: 円形 6">
            <a:extLst>
              <a:ext uri="{FF2B5EF4-FFF2-40B4-BE49-F238E27FC236}">
                <a16:creationId xmlns:a16="http://schemas.microsoft.com/office/drawing/2014/main" id="{8FD4A68B-6D0A-4399-BDC8-D6C9AA751B06}"/>
              </a:ext>
            </a:extLst>
          </p:cNvPr>
          <p:cNvSpPr/>
          <p:nvPr/>
        </p:nvSpPr>
        <p:spPr>
          <a:xfrm>
            <a:off x="6558844" y="440267"/>
            <a:ext cx="2167467" cy="1077930"/>
          </a:xfrm>
          <a:prstGeom prst="wedgeEllipseCallout">
            <a:avLst>
              <a:gd name="adj1" fmla="val -43229"/>
              <a:gd name="adj2" fmla="val 4888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実施者向け</a:t>
            </a:r>
            <a:endParaRPr kumimoji="1" lang="en-US" altLang="ja-JP" sz="2000" dirty="0"/>
          </a:p>
          <a:p>
            <a:pPr algn="ctr"/>
            <a:r>
              <a:rPr kumimoji="1" lang="ja-JP" altLang="en-US" sz="2000" dirty="0"/>
              <a:t>ポイント</a:t>
            </a:r>
            <a:endParaRPr kumimoji="1" lang="ja-JP" altLang="en-US" dirty="0"/>
          </a:p>
        </p:txBody>
      </p:sp>
      <p:graphicFrame>
        <p:nvGraphicFramePr>
          <p:cNvPr id="6" name="表 7">
            <a:extLst>
              <a:ext uri="{FF2B5EF4-FFF2-40B4-BE49-F238E27FC236}">
                <a16:creationId xmlns:a16="http://schemas.microsoft.com/office/drawing/2014/main" id="{4D6A013A-661F-4577-A35E-8403C33B5394}"/>
              </a:ext>
            </a:extLst>
          </p:cNvPr>
          <p:cNvGraphicFramePr>
            <a:graphicFrameLocks noGrp="1"/>
          </p:cNvGraphicFramePr>
          <p:nvPr/>
        </p:nvGraphicFramePr>
        <p:xfrm>
          <a:off x="457201" y="1493383"/>
          <a:ext cx="8269110" cy="3530600"/>
        </p:xfrm>
        <a:graphic>
          <a:graphicData uri="http://schemas.openxmlformats.org/drawingml/2006/table">
            <a:tbl>
              <a:tblPr firstRow="1" bandRow="1">
                <a:tableStyleId>{EBEE6BDC-570A-4440-82D1-1F9ADADEC96B}</a:tableStyleId>
              </a:tblPr>
              <a:tblGrid>
                <a:gridCol w="3949699">
                  <a:extLst>
                    <a:ext uri="{9D8B030D-6E8A-4147-A177-3AD203B41FA5}">
                      <a16:colId xmlns:a16="http://schemas.microsoft.com/office/drawing/2014/main" val="2670325692"/>
                    </a:ext>
                  </a:extLst>
                </a:gridCol>
                <a:gridCol w="2547237">
                  <a:extLst>
                    <a:ext uri="{9D8B030D-6E8A-4147-A177-3AD203B41FA5}">
                      <a16:colId xmlns:a16="http://schemas.microsoft.com/office/drawing/2014/main" val="1775480895"/>
                    </a:ext>
                  </a:extLst>
                </a:gridCol>
                <a:gridCol w="1772174">
                  <a:extLst>
                    <a:ext uri="{9D8B030D-6E8A-4147-A177-3AD203B41FA5}">
                      <a16:colId xmlns:a16="http://schemas.microsoft.com/office/drawing/2014/main" val="1851057613"/>
                    </a:ext>
                  </a:extLst>
                </a:gridCol>
              </a:tblGrid>
              <a:tr h="370840">
                <a:tc>
                  <a:txBody>
                    <a:bodyPr/>
                    <a:lstStyle/>
                    <a:p>
                      <a:r>
                        <a:rPr kumimoji="1" lang="ja-JP" altLang="en-US" dirty="0"/>
                        <a:t>内容</a:t>
                      </a:r>
                    </a:p>
                  </a:txBody>
                  <a:tcPr/>
                </a:tc>
                <a:tc>
                  <a:txBody>
                    <a:bodyPr/>
                    <a:lstStyle/>
                    <a:p>
                      <a:r>
                        <a:rPr kumimoji="1" lang="ja-JP" altLang="en-US" dirty="0"/>
                        <a:t>時間</a:t>
                      </a:r>
                    </a:p>
                  </a:txBody>
                  <a:tcPr/>
                </a:tc>
                <a:tc>
                  <a:txBody>
                    <a:bodyPr/>
                    <a:lstStyle/>
                    <a:p>
                      <a:r>
                        <a:rPr kumimoji="1" lang="ja-JP" altLang="en-US" dirty="0"/>
                        <a:t>合計時間</a:t>
                      </a:r>
                    </a:p>
                  </a:txBody>
                  <a:tcPr/>
                </a:tc>
                <a:extLst>
                  <a:ext uri="{0D108BD9-81ED-4DB2-BD59-A6C34878D82A}">
                    <a16:rowId xmlns:a16="http://schemas.microsoft.com/office/drawing/2014/main" val="2046223557"/>
                  </a:ext>
                </a:extLst>
              </a:tr>
              <a:tr h="370840">
                <a:tc>
                  <a:txBody>
                    <a:bodyPr/>
                    <a:lstStyle/>
                    <a:p>
                      <a:r>
                        <a:rPr kumimoji="1" lang="ja-JP" altLang="en-US" dirty="0"/>
                        <a:t>オリエンテーション</a:t>
                      </a:r>
                      <a:endParaRPr kumimoji="1" lang="en-US" altLang="ja-JP" dirty="0"/>
                    </a:p>
                    <a:p>
                      <a:r>
                        <a:rPr kumimoji="1" lang="ja-JP" altLang="en-US" dirty="0"/>
                        <a:t>　ワークショップの目的、内容、進め方の説明</a:t>
                      </a:r>
                    </a:p>
                  </a:txBody>
                  <a:tcPr/>
                </a:tc>
                <a:tc>
                  <a:txBody>
                    <a:bodyPr/>
                    <a:lstStyle/>
                    <a:p>
                      <a:r>
                        <a:rPr kumimoji="1" lang="ja-JP" altLang="en-US" dirty="0"/>
                        <a:t>１０～１５分</a:t>
                      </a:r>
                    </a:p>
                  </a:txBody>
                  <a:tcPr/>
                </a:tc>
                <a:tc>
                  <a:txBody>
                    <a:bodyPr/>
                    <a:lstStyle/>
                    <a:p>
                      <a:r>
                        <a:rPr kumimoji="1" lang="ja-JP" altLang="en-US" dirty="0"/>
                        <a:t>１０～１５分</a:t>
                      </a:r>
                    </a:p>
                  </a:txBody>
                  <a:tcPr/>
                </a:tc>
                <a:extLst>
                  <a:ext uri="{0D108BD9-81ED-4DB2-BD59-A6C34878D82A}">
                    <a16:rowId xmlns:a16="http://schemas.microsoft.com/office/drawing/2014/main" val="1650370023"/>
                  </a:ext>
                </a:extLst>
              </a:tr>
              <a:tr h="370840">
                <a:tc>
                  <a:txBody>
                    <a:bodyPr/>
                    <a:lstStyle/>
                    <a:p>
                      <a:r>
                        <a:rPr kumimoji="1" lang="ja-JP" altLang="en-US" dirty="0"/>
                        <a:t>アイスブレイク</a:t>
                      </a:r>
                    </a:p>
                  </a:txBody>
                  <a:tcPr/>
                </a:tc>
                <a:tc>
                  <a:txBody>
                    <a:bodyPr/>
                    <a:lstStyle/>
                    <a:p>
                      <a:r>
                        <a:rPr kumimoji="1" lang="ja-JP" altLang="en-US" dirty="0"/>
                        <a:t>５～１０分</a:t>
                      </a:r>
                    </a:p>
                  </a:txBody>
                  <a:tcPr/>
                </a:tc>
                <a:tc>
                  <a:txBody>
                    <a:bodyPr/>
                    <a:lstStyle/>
                    <a:p>
                      <a:r>
                        <a:rPr kumimoji="1" lang="ja-JP" altLang="en-US" dirty="0"/>
                        <a:t>５～１０分</a:t>
                      </a:r>
                    </a:p>
                  </a:txBody>
                  <a:tcPr/>
                </a:tc>
                <a:extLst>
                  <a:ext uri="{0D108BD9-81ED-4DB2-BD59-A6C34878D82A}">
                    <a16:rowId xmlns:a16="http://schemas.microsoft.com/office/drawing/2014/main" val="3605621845"/>
                  </a:ext>
                </a:extLst>
              </a:tr>
              <a:tr h="370840">
                <a:tc>
                  <a:txBody>
                    <a:bodyPr/>
                    <a:lstStyle/>
                    <a:p>
                      <a:r>
                        <a:rPr kumimoji="1" lang="ja-JP" altLang="en-US" dirty="0"/>
                        <a:t>ワーク１－１</a:t>
                      </a:r>
                      <a:endParaRPr kumimoji="1" lang="en-US" altLang="ja-JP" dirty="0"/>
                    </a:p>
                    <a:p>
                      <a:r>
                        <a:rPr kumimoji="1" lang="ja-JP" altLang="en-US" dirty="0"/>
                        <a:t>　暮らすを構成する８つの「行為」</a:t>
                      </a:r>
                    </a:p>
                  </a:txBody>
                  <a:tcPr/>
                </a:tc>
                <a:tc>
                  <a:txBody>
                    <a:bodyPr/>
                    <a:lstStyle/>
                    <a:p>
                      <a:r>
                        <a:rPr kumimoji="1" lang="ja-JP" altLang="en-US" dirty="0"/>
                        <a:t>個人ワーク５～１０分</a:t>
                      </a:r>
                      <a:endParaRPr kumimoji="1" lang="en-US" altLang="ja-JP" dirty="0"/>
                    </a:p>
                    <a:p>
                      <a:r>
                        <a:rPr kumimoji="1" lang="ja-JP" altLang="en-US" dirty="0"/>
                        <a:t>全体ワーク５～１０分</a:t>
                      </a:r>
                    </a:p>
                  </a:txBody>
                  <a:tcPr/>
                </a:tc>
                <a:tc>
                  <a:txBody>
                    <a:bodyPr/>
                    <a:lstStyle/>
                    <a:p>
                      <a:r>
                        <a:rPr kumimoji="1" lang="ja-JP" altLang="en-US" dirty="0"/>
                        <a:t>１０～２０分</a:t>
                      </a:r>
                    </a:p>
                  </a:txBody>
                  <a:tcPr/>
                </a:tc>
                <a:extLst>
                  <a:ext uri="{0D108BD9-81ED-4DB2-BD59-A6C34878D82A}">
                    <a16:rowId xmlns:a16="http://schemas.microsoft.com/office/drawing/2014/main" val="1090111036"/>
                  </a:ext>
                </a:extLst>
              </a:tr>
              <a:tr h="370840">
                <a:tc>
                  <a:txBody>
                    <a:bodyPr/>
                    <a:lstStyle/>
                    <a:p>
                      <a:r>
                        <a:rPr kumimoji="1" lang="ja-JP" altLang="en-US" dirty="0"/>
                        <a:t>ワーク１－２</a:t>
                      </a:r>
                      <a:endParaRPr kumimoji="1" lang="en-US" altLang="ja-JP" dirty="0"/>
                    </a:p>
                    <a:p>
                      <a:r>
                        <a:rPr kumimoji="1" lang="ja-JP" altLang="en-US" dirty="0"/>
                        <a:t>　８つの「行為」を分担しさらに「モノ」「コト」に分解</a:t>
                      </a:r>
                      <a:endParaRPr kumimoji="1" lang="en-US" altLang="ja-JP" dirty="0"/>
                    </a:p>
                    <a:p>
                      <a:r>
                        <a:rPr kumimoji="1" lang="en-US" altLang="ja-JP" sz="1100" dirty="0"/>
                        <a:t>※</a:t>
                      </a:r>
                      <a:r>
                        <a:rPr kumimoji="1" lang="ja-JP" altLang="en-US" sz="1100" dirty="0"/>
                        <a:t>グループの数により分担する「行為」の数は変わってくるが、時間配分的に１グループ２～３つ程度の「行為」を分解する程度が望ましい</a:t>
                      </a:r>
                    </a:p>
                  </a:txBody>
                  <a:tcPr/>
                </a:tc>
                <a:tc>
                  <a:txBody>
                    <a:bodyPr/>
                    <a:lstStyle/>
                    <a:p>
                      <a:r>
                        <a:rPr kumimoji="1" lang="ja-JP" altLang="en-US" dirty="0"/>
                        <a:t>個人ワーク５～１０分</a:t>
                      </a:r>
                      <a:endParaRPr kumimoji="1" lang="en-US" altLang="ja-JP" dirty="0"/>
                    </a:p>
                    <a:p>
                      <a:r>
                        <a:rPr kumimoji="1" lang="ja-JP" altLang="en-US" dirty="0"/>
                        <a:t>全体ワーク５～１０分　</a:t>
                      </a:r>
                    </a:p>
                  </a:txBody>
                  <a:tcPr/>
                </a:tc>
                <a:tc>
                  <a:txBody>
                    <a:bodyPr/>
                    <a:lstStyle/>
                    <a:p>
                      <a:r>
                        <a:rPr kumimoji="1" lang="ja-JP" altLang="en-US" dirty="0"/>
                        <a:t>３０～６０分</a:t>
                      </a:r>
                    </a:p>
                  </a:txBody>
                  <a:tcPr/>
                </a:tc>
                <a:extLst>
                  <a:ext uri="{0D108BD9-81ED-4DB2-BD59-A6C34878D82A}">
                    <a16:rowId xmlns:a16="http://schemas.microsoft.com/office/drawing/2014/main" val="3754816399"/>
                  </a:ext>
                </a:extLst>
              </a:tr>
              <a:tr h="370840">
                <a:tc>
                  <a:txBody>
                    <a:bodyPr/>
                    <a:lstStyle/>
                    <a:p>
                      <a:r>
                        <a:rPr kumimoji="1" lang="ja-JP" altLang="en-US" dirty="0"/>
                        <a:t>ワーク１（全体共有）</a:t>
                      </a:r>
                      <a:endParaRPr kumimoji="1" lang="en-US" altLang="ja-JP" dirty="0"/>
                    </a:p>
                    <a:p>
                      <a:r>
                        <a:rPr kumimoji="1" lang="ja-JP" altLang="en-US" dirty="0"/>
                        <a:t>　各グループの結果を１枚の図として統合する</a:t>
                      </a:r>
                    </a:p>
                  </a:txBody>
                  <a:tcPr/>
                </a:tc>
                <a:tc>
                  <a:txBody>
                    <a:bodyPr/>
                    <a:lstStyle/>
                    <a:p>
                      <a:r>
                        <a:rPr kumimoji="1" lang="ja-JP" altLang="en-US" dirty="0"/>
                        <a:t>１０～１５分</a:t>
                      </a:r>
                    </a:p>
                  </a:txBody>
                  <a:tcPr/>
                </a:tc>
                <a:tc>
                  <a:txBody>
                    <a:bodyPr/>
                    <a:lstStyle/>
                    <a:p>
                      <a:r>
                        <a:rPr kumimoji="1" lang="ja-JP" altLang="en-US" dirty="0"/>
                        <a:t>１０～１５分</a:t>
                      </a:r>
                    </a:p>
                  </a:txBody>
                  <a:tcPr/>
                </a:tc>
                <a:extLst>
                  <a:ext uri="{0D108BD9-81ED-4DB2-BD59-A6C34878D82A}">
                    <a16:rowId xmlns:a16="http://schemas.microsoft.com/office/drawing/2014/main" val="1507914955"/>
                  </a:ext>
                </a:extLst>
              </a:tr>
            </a:tbl>
          </a:graphicData>
        </a:graphic>
      </p:graphicFrame>
      <p:sp>
        <p:nvSpPr>
          <p:cNvPr id="8" name="右中かっこ 7">
            <a:extLst>
              <a:ext uri="{FF2B5EF4-FFF2-40B4-BE49-F238E27FC236}">
                <a16:creationId xmlns:a16="http://schemas.microsoft.com/office/drawing/2014/main" id="{A07C1134-05E8-4387-A0ED-630C5AFE2DB3}"/>
              </a:ext>
            </a:extLst>
          </p:cNvPr>
          <p:cNvSpPr/>
          <p:nvPr/>
        </p:nvSpPr>
        <p:spPr>
          <a:xfrm>
            <a:off x="6238522" y="3333851"/>
            <a:ext cx="124178" cy="393600"/>
          </a:xfrm>
          <a:prstGeom prst="rightBrace">
            <a:avLst/>
          </a:prstGeom>
          <a:ln>
            <a:solidFill>
              <a:schemeClr val="tx2">
                <a:lumMod val="1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AC6EC5E6-E97B-4965-95FE-A7D3D8AD6A19}"/>
              </a:ext>
            </a:extLst>
          </p:cNvPr>
          <p:cNvSpPr txBox="1"/>
          <p:nvPr/>
        </p:nvSpPr>
        <p:spPr>
          <a:xfrm>
            <a:off x="6362700" y="3385807"/>
            <a:ext cx="722489" cy="307777"/>
          </a:xfrm>
          <a:prstGeom prst="rect">
            <a:avLst/>
          </a:prstGeom>
          <a:noFill/>
        </p:spPr>
        <p:txBody>
          <a:bodyPr wrap="square" rtlCol="0">
            <a:spAutoFit/>
          </a:bodyPr>
          <a:lstStyle/>
          <a:p>
            <a:r>
              <a:rPr kumimoji="1" lang="en-US" altLang="ja-JP" dirty="0"/>
              <a:t>×</a:t>
            </a:r>
            <a:r>
              <a:rPr kumimoji="1" lang="ja-JP" altLang="en-US" dirty="0"/>
              <a:t>３</a:t>
            </a:r>
          </a:p>
        </p:txBody>
      </p:sp>
      <p:sp>
        <p:nvSpPr>
          <p:cNvPr id="9" name="テキスト ボックス 8">
            <a:extLst>
              <a:ext uri="{FF2B5EF4-FFF2-40B4-BE49-F238E27FC236}">
                <a16:creationId xmlns:a16="http://schemas.microsoft.com/office/drawing/2014/main" id="{B0819A5E-CE36-4907-BFF5-6CD96B2133F8}"/>
              </a:ext>
            </a:extLst>
          </p:cNvPr>
          <p:cNvSpPr txBox="1"/>
          <p:nvPr/>
        </p:nvSpPr>
        <p:spPr>
          <a:xfrm>
            <a:off x="4526844" y="54479"/>
            <a:ext cx="4617156" cy="261610"/>
          </a:xfrm>
          <a:prstGeom prst="rect">
            <a:avLst/>
          </a:prstGeom>
          <a:noFill/>
        </p:spPr>
        <p:txBody>
          <a:bodyPr wrap="square" rtlCol="0">
            <a:spAutoFit/>
          </a:bodyPr>
          <a:lstStyle/>
          <a:p>
            <a:r>
              <a:rPr kumimoji="1" lang="ja-JP" altLang="en-US" sz="1100" i="1" u="sng" dirty="0"/>
              <a:t>ワークショップ★「暮らす」の視点から平時、災害時の生活を考える</a:t>
            </a:r>
          </a:p>
        </p:txBody>
      </p:sp>
    </p:spTree>
    <p:extLst>
      <p:ext uri="{BB962C8B-B14F-4D97-AF65-F5344CB8AC3E}">
        <p14:creationId xmlns:p14="http://schemas.microsoft.com/office/powerpoint/2010/main" val="22971084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032422C-3264-4429-AEB2-B9FA5DE66AD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23</a:t>
            </a:fld>
            <a:endParaRPr lang="en"/>
          </a:p>
        </p:txBody>
      </p:sp>
      <p:sp>
        <p:nvSpPr>
          <p:cNvPr id="4" name="テキスト ボックス 3">
            <a:extLst>
              <a:ext uri="{FF2B5EF4-FFF2-40B4-BE49-F238E27FC236}">
                <a16:creationId xmlns:a16="http://schemas.microsoft.com/office/drawing/2014/main" id="{70380AEA-61C8-4632-8325-55F0DFBF819A}"/>
              </a:ext>
            </a:extLst>
          </p:cNvPr>
          <p:cNvSpPr txBox="1"/>
          <p:nvPr/>
        </p:nvSpPr>
        <p:spPr>
          <a:xfrm>
            <a:off x="891822" y="316089"/>
            <a:ext cx="7687734" cy="707886"/>
          </a:xfrm>
          <a:prstGeom prst="rect">
            <a:avLst/>
          </a:prstGeom>
          <a:noFill/>
        </p:spPr>
        <p:txBody>
          <a:bodyPr wrap="square" rtlCol="0">
            <a:spAutoFit/>
          </a:bodyPr>
          <a:lstStyle/>
          <a:p>
            <a:r>
              <a:rPr kumimoji="1" lang="ja-JP" altLang="en-US" sz="4000" dirty="0"/>
              <a:t>ワークショップの方法</a:t>
            </a:r>
            <a:endParaRPr kumimoji="1" lang="ja-JP" altLang="en-US" dirty="0"/>
          </a:p>
        </p:txBody>
      </p:sp>
      <p:sp>
        <p:nvSpPr>
          <p:cNvPr id="5" name="テキスト ボックス 4">
            <a:extLst>
              <a:ext uri="{FF2B5EF4-FFF2-40B4-BE49-F238E27FC236}">
                <a16:creationId xmlns:a16="http://schemas.microsoft.com/office/drawing/2014/main" id="{6403F4DB-6BA7-4BB9-A11C-D877B3C89750}"/>
              </a:ext>
            </a:extLst>
          </p:cNvPr>
          <p:cNvSpPr txBox="1"/>
          <p:nvPr/>
        </p:nvSpPr>
        <p:spPr>
          <a:xfrm>
            <a:off x="891822" y="1023975"/>
            <a:ext cx="7687734" cy="769441"/>
          </a:xfrm>
          <a:prstGeom prst="rect">
            <a:avLst/>
          </a:prstGeom>
          <a:noFill/>
        </p:spPr>
        <p:txBody>
          <a:bodyPr wrap="square" rtlCol="0">
            <a:spAutoFit/>
          </a:bodyPr>
          <a:lstStyle/>
          <a:p>
            <a:r>
              <a:rPr kumimoji="1" lang="en-US" altLang="ja-JP" sz="2400" dirty="0"/>
              <a:t>《</a:t>
            </a:r>
            <a:r>
              <a:rPr kumimoji="1" lang="ja-JP" altLang="en-US" sz="2400" dirty="0"/>
              <a:t>必要な時間</a:t>
            </a:r>
            <a:r>
              <a:rPr kumimoji="1" lang="en-US" altLang="ja-JP" sz="2400" dirty="0"/>
              <a:t>》</a:t>
            </a:r>
            <a:r>
              <a:rPr kumimoji="1" lang="ja-JP" altLang="en-US" sz="2400" dirty="0"/>
              <a:t>ワーク２</a:t>
            </a:r>
            <a:endParaRPr kumimoji="1" lang="en-US" altLang="ja-JP" sz="2000" dirty="0"/>
          </a:p>
          <a:p>
            <a:endParaRPr kumimoji="1" lang="en-US" altLang="ja-JP" sz="2000" dirty="0"/>
          </a:p>
        </p:txBody>
      </p:sp>
      <p:sp>
        <p:nvSpPr>
          <p:cNvPr id="7" name="吹き出し: 円形 6">
            <a:extLst>
              <a:ext uri="{FF2B5EF4-FFF2-40B4-BE49-F238E27FC236}">
                <a16:creationId xmlns:a16="http://schemas.microsoft.com/office/drawing/2014/main" id="{8FD4A68B-6D0A-4399-BDC8-D6C9AA751B06}"/>
              </a:ext>
            </a:extLst>
          </p:cNvPr>
          <p:cNvSpPr/>
          <p:nvPr/>
        </p:nvSpPr>
        <p:spPr>
          <a:xfrm>
            <a:off x="6558844" y="440267"/>
            <a:ext cx="2167467" cy="1077930"/>
          </a:xfrm>
          <a:prstGeom prst="wedgeEllipseCallout">
            <a:avLst>
              <a:gd name="adj1" fmla="val -43229"/>
              <a:gd name="adj2" fmla="val 4888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実施者向け</a:t>
            </a:r>
            <a:endParaRPr kumimoji="1" lang="en-US" altLang="ja-JP" sz="2000" dirty="0"/>
          </a:p>
          <a:p>
            <a:pPr algn="ctr"/>
            <a:r>
              <a:rPr kumimoji="1" lang="ja-JP" altLang="en-US" sz="2000" dirty="0"/>
              <a:t>ポイント</a:t>
            </a:r>
            <a:endParaRPr kumimoji="1" lang="ja-JP" altLang="en-US" dirty="0"/>
          </a:p>
        </p:txBody>
      </p:sp>
      <p:graphicFrame>
        <p:nvGraphicFramePr>
          <p:cNvPr id="6" name="表 7">
            <a:extLst>
              <a:ext uri="{FF2B5EF4-FFF2-40B4-BE49-F238E27FC236}">
                <a16:creationId xmlns:a16="http://schemas.microsoft.com/office/drawing/2014/main" id="{4D6A013A-661F-4577-A35E-8403C33B5394}"/>
              </a:ext>
            </a:extLst>
          </p:cNvPr>
          <p:cNvGraphicFramePr>
            <a:graphicFrameLocks noGrp="1"/>
          </p:cNvGraphicFramePr>
          <p:nvPr/>
        </p:nvGraphicFramePr>
        <p:xfrm>
          <a:off x="457201" y="1494793"/>
          <a:ext cx="8269110" cy="2936240"/>
        </p:xfrm>
        <a:graphic>
          <a:graphicData uri="http://schemas.openxmlformats.org/drawingml/2006/table">
            <a:tbl>
              <a:tblPr firstRow="1" bandRow="1">
                <a:tableStyleId>{EBEE6BDC-570A-4440-82D1-1F9ADADEC96B}</a:tableStyleId>
              </a:tblPr>
              <a:tblGrid>
                <a:gridCol w="3949699">
                  <a:extLst>
                    <a:ext uri="{9D8B030D-6E8A-4147-A177-3AD203B41FA5}">
                      <a16:colId xmlns:a16="http://schemas.microsoft.com/office/drawing/2014/main" val="2670325692"/>
                    </a:ext>
                  </a:extLst>
                </a:gridCol>
                <a:gridCol w="2547237">
                  <a:extLst>
                    <a:ext uri="{9D8B030D-6E8A-4147-A177-3AD203B41FA5}">
                      <a16:colId xmlns:a16="http://schemas.microsoft.com/office/drawing/2014/main" val="1775480895"/>
                    </a:ext>
                  </a:extLst>
                </a:gridCol>
                <a:gridCol w="1772174">
                  <a:extLst>
                    <a:ext uri="{9D8B030D-6E8A-4147-A177-3AD203B41FA5}">
                      <a16:colId xmlns:a16="http://schemas.microsoft.com/office/drawing/2014/main" val="1851057613"/>
                    </a:ext>
                  </a:extLst>
                </a:gridCol>
              </a:tblGrid>
              <a:tr h="370840">
                <a:tc>
                  <a:txBody>
                    <a:bodyPr/>
                    <a:lstStyle/>
                    <a:p>
                      <a:r>
                        <a:rPr kumimoji="1" lang="ja-JP" altLang="en-US" dirty="0"/>
                        <a:t>内容</a:t>
                      </a:r>
                    </a:p>
                  </a:txBody>
                  <a:tcPr/>
                </a:tc>
                <a:tc>
                  <a:txBody>
                    <a:bodyPr/>
                    <a:lstStyle/>
                    <a:p>
                      <a:r>
                        <a:rPr kumimoji="1" lang="ja-JP" altLang="en-US" dirty="0"/>
                        <a:t>時間</a:t>
                      </a:r>
                    </a:p>
                  </a:txBody>
                  <a:tcPr/>
                </a:tc>
                <a:tc>
                  <a:txBody>
                    <a:bodyPr/>
                    <a:lstStyle/>
                    <a:p>
                      <a:r>
                        <a:rPr kumimoji="1" lang="ja-JP" altLang="en-US" dirty="0"/>
                        <a:t>合計時間</a:t>
                      </a:r>
                    </a:p>
                  </a:txBody>
                  <a:tcPr/>
                </a:tc>
                <a:extLst>
                  <a:ext uri="{0D108BD9-81ED-4DB2-BD59-A6C34878D82A}">
                    <a16:rowId xmlns:a16="http://schemas.microsoft.com/office/drawing/2014/main" val="2046223557"/>
                  </a:ext>
                </a:extLst>
              </a:tr>
              <a:tr h="370840">
                <a:tc>
                  <a:txBody>
                    <a:bodyPr/>
                    <a:lstStyle/>
                    <a:p>
                      <a:r>
                        <a:rPr kumimoji="1" lang="ja-JP" altLang="en-US" dirty="0"/>
                        <a:t>ワーク２－１</a:t>
                      </a:r>
                      <a:endParaRPr kumimoji="1" lang="en-US" altLang="ja-JP" dirty="0"/>
                    </a:p>
                    <a:p>
                      <a:r>
                        <a:rPr kumimoji="1" lang="ja-JP" altLang="en-US" dirty="0"/>
                        <a:t>　担当した「行為」についてタイムライン上に並べる</a:t>
                      </a:r>
                    </a:p>
                  </a:txBody>
                  <a:tcPr/>
                </a:tc>
                <a:tc>
                  <a:txBody>
                    <a:bodyPr/>
                    <a:lstStyle/>
                    <a:p>
                      <a:r>
                        <a:rPr kumimoji="1" lang="ja-JP" altLang="en-US" dirty="0"/>
                        <a:t>５～１０分</a:t>
                      </a:r>
                    </a:p>
                  </a:txBody>
                  <a:tcPr/>
                </a:tc>
                <a:tc>
                  <a:txBody>
                    <a:bodyPr/>
                    <a:lstStyle/>
                    <a:p>
                      <a:r>
                        <a:rPr kumimoji="1" lang="ja-JP" altLang="en-US" dirty="0"/>
                        <a:t>５～１０分</a:t>
                      </a:r>
                    </a:p>
                  </a:txBody>
                  <a:tcPr/>
                </a:tc>
                <a:extLst>
                  <a:ext uri="{0D108BD9-81ED-4DB2-BD59-A6C34878D82A}">
                    <a16:rowId xmlns:a16="http://schemas.microsoft.com/office/drawing/2014/main" val="1650370023"/>
                  </a:ext>
                </a:extLst>
              </a:tr>
              <a:tr h="370840">
                <a:tc>
                  <a:txBody>
                    <a:bodyPr/>
                    <a:lstStyle/>
                    <a:p>
                      <a:r>
                        <a:rPr kumimoji="1" lang="ja-JP" altLang="en-US" dirty="0"/>
                        <a:t>ワーク２－２</a:t>
                      </a:r>
                      <a:endParaRPr kumimoji="1" lang="en-US" altLang="ja-JP" dirty="0"/>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1" lang="ja-JP" altLang="en-US" dirty="0"/>
                        <a:t>　担当した「モノ」「コト」についてタイムライン上に並べる</a:t>
                      </a:r>
                    </a:p>
                  </a:txBody>
                  <a:tcPr/>
                </a:tc>
                <a:tc>
                  <a:txBody>
                    <a:bodyPr/>
                    <a:lstStyle/>
                    <a:p>
                      <a:r>
                        <a:rPr kumimoji="1" lang="ja-JP" altLang="en-US" dirty="0"/>
                        <a:t>１０～１５分</a:t>
                      </a:r>
                    </a:p>
                  </a:txBody>
                  <a:tcPr/>
                </a:tc>
                <a:tc>
                  <a:txBody>
                    <a:bodyPr/>
                    <a:lstStyle/>
                    <a:p>
                      <a:r>
                        <a:rPr kumimoji="1" lang="ja-JP" altLang="en-US" dirty="0"/>
                        <a:t>１０～１５分</a:t>
                      </a:r>
                    </a:p>
                  </a:txBody>
                  <a:tcPr/>
                </a:tc>
                <a:extLst>
                  <a:ext uri="{0D108BD9-81ED-4DB2-BD59-A6C34878D82A}">
                    <a16:rowId xmlns:a16="http://schemas.microsoft.com/office/drawing/2014/main" val="3605621845"/>
                  </a:ext>
                </a:extLst>
              </a:tr>
              <a:tr h="370840">
                <a:tc>
                  <a:txBody>
                    <a:bodyPr/>
                    <a:lstStyle/>
                    <a:p>
                      <a:r>
                        <a:rPr kumimoji="1" lang="ja-JP" altLang="en-US" dirty="0"/>
                        <a:t>ワーク２（全体共有）</a:t>
                      </a:r>
                      <a:endParaRPr kumimoji="1" lang="en-US" altLang="ja-JP" dirty="0"/>
                    </a:p>
                    <a:p>
                      <a:r>
                        <a:rPr kumimoji="1" lang="ja-JP" altLang="en-US" dirty="0"/>
                        <a:t>　実際の実現の可能性や課題、事前に対応しておくべきことなどを話し合う</a:t>
                      </a:r>
                      <a:endParaRPr kumimoji="1" lang="en-US" altLang="ja-JP" dirty="0"/>
                    </a:p>
                  </a:txBody>
                  <a:tcPr/>
                </a:tc>
                <a:tc>
                  <a:txBody>
                    <a:bodyPr/>
                    <a:lstStyle/>
                    <a:p>
                      <a:r>
                        <a:rPr kumimoji="1" lang="ja-JP" altLang="en-US" dirty="0"/>
                        <a:t>１０～１５分</a:t>
                      </a:r>
                    </a:p>
                  </a:txBody>
                  <a:tcPr/>
                </a:tc>
                <a:tc>
                  <a:txBody>
                    <a:bodyPr/>
                    <a:lstStyle/>
                    <a:p>
                      <a:r>
                        <a:rPr kumimoji="1" lang="ja-JP" altLang="en-US" dirty="0"/>
                        <a:t>１０～１５分</a:t>
                      </a:r>
                    </a:p>
                  </a:txBody>
                  <a:tcPr/>
                </a:tc>
                <a:extLst>
                  <a:ext uri="{0D108BD9-81ED-4DB2-BD59-A6C34878D82A}">
                    <a16:rowId xmlns:a16="http://schemas.microsoft.com/office/drawing/2014/main" val="1090111036"/>
                  </a:ext>
                </a:extLst>
              </a:tr>
              <a:tr h="370840">
                <a:tc>
                  <a:txBody>
                    <a:bodyPr/>
                    <a:lstStyle/>
                    <a:p>
                      <a:r>
                        <a:rPr kumimoji="1" lang="ja-JP" altLang="en-US" dirty="0"/>
                        <a:t>ふりかえり</a:t>
                      </a:r>
                      <a:endParaRPr kumimoji="1" lang="en-US" altLang="ja-JP" dirty="0"/>
                    </a:p>
                  </a:txBody>
                  <a:tcPr/>
                </a:tc>
                <a:tc>
                  <a:txBody>
                    <a:bodyPr/>
                    <a:lstStyle/>
                    <a:p>
                      <a:r>
                        <a:rPr kumimoji="1" lang="ja-JP" altLang="en-US" dirty="0"/>
                        <a:t>１０～１５分</a:t>
                      </a:r>
                    </a:p>
                  </a:txBody>
                  <a:tcPr/>
                </a:tc>
                <a:tc>
                  <a:txBody>
                    <a:bodyPr/>
                    <a:lstStyle/>
                    <a:p>
                      <a:r>
                        <a:rPr kumimoji="1" lang="ja-JP" altLang="en-US" dirty="0"/>
                        <a:t>１０～１５分</a:t>
                      </a:r>
                    </a:p>
                  </a:txBody>
                  <a:tcPr/>
                </a:tc>
                <a:extLst>
                  <a:ext uri="{0D108BD9-81ED-4DB2-BD59-A6C34878D82A}">
                    <a16:rowId xmlns:a16="http://schemas.microsoft.com/office/drawing/2014/main" val="3754816399"/>
                  </a:ext>
                </a:extLst>
              </a:tr>
            </a:tbl>
          </a:graphicData>
        </a:graphic>
      </p:graphicFrame>
      <p:sp>
        <p:nvSpPr>
          <p:cNvPr id="3" name="テキスト ボックス 2">
            <a:extLst>
              <a:ext uri="{FF2B5EF4-FFF2-40B4-BE49-F238E27FC236}">
                <a16:creationId xmlns:a16="http://schemas.microsoft.com/office/drawing/2014/main" id="{DB8509C2-2502-4859-900B-128799913F2C}"/>
              </a:ext>
            </a:extLst>
          </p:cNvPr>
          <p:cNvSpPr txBox="1"/>
          <p:nvPr/>
        </p:nvSpPr>
        <p:spPr>
          <a:xfrm>
            <a:off x="6191958" y="4450592"/>
            <a:ext cx="2952042" cy="307777"/>
          </a:xfrm>
          <a:prstGeom prst="rect">
            <a:avLst/>
          </a:prstGeom>
          <a:noFill/>
        </p:spPr>
        <p:txBody>
          <a:bodyPr wrap="square" rtlCol="0">
            <a:spAutoFit/>
          </a:bodyPr>
          <a:lstStyle/>
          <a:p>
            <a:r>
              <a:rPr kumimoji="1" lang="ja-JP" altLang="en-US" u="sng" dirty="0"/>
              <a:t>計１００～１７５分（目安）</a:t>
            </a:r>
          </a:p>
        </p:txBody>
      </p:sp>
      <p:sp>
        <p:nvSpPr>
          <p:cNvPr id="8" name="テキスト ボックス 7">
            <a:extLst>
              <a:ext uri="{FF2B5EF4-FFF2-40B4-BE49-F238E27FC236}">
                <a16:creationId xmlns:a16="http://schemas.microsoft.com/office/drawing/2014/main" id="{15C5B0E2-7593-4B6F-9E3B-33FA9D58A23C}"/>
              </a:ext>
            </a:extLst>
          </p:cNvPr>
          <p:cNvSpPr txBox="1"/>
          <p:nvPr/>
        </p:nvSpPr>
        <p:spPr>
          <a:xfrm>
            <a:off x="4526844" y="54479"/>
            <a:ext cx="4617156" cy="261610"/>
          </a:xfrm>
          <a:prstGeom prst="rect">
            <a:avLst/>
          </a:prstGeom>
          <a:noFill/>
        </p:spPr>
        <p:txBody>
          <a:bodyPr wrap="square" rtlCol="0">
            <a:spAutoFit/>
          </a:bodyPr>
          <a:lstStyle/>
          <a:p>
            <a:r>
              <a:rPr kumimoji="1" lang="ja-JP" altLang="en-US" sz="1100" i="1" u="sng" dirty="0"/>
              <a:t>ワークショップ★「暮らす」の視点から平時、災害時の生活を考える</a:t>
            </a:r>
          </a:p>
        </p:txBody>
      </p:sp>
    </p:spTree>
    <p:extLst>
      <p:ext uri="{BB962C8B-B14F-4D97-AF65-F5344CB8AC3E}">
        <p14:creationId xmlns:p14="http://schemas.microsoft.com/office/powerpoint/2010/main" val="38090571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46E180"/>
            </a:gs>
            <a:gs pos="100000">
              <a:srgbClr val="B8DF32"/>
            </a:gs>
          </a:gsLst>
          <a:lin ang="5400012" scaled="0"/>
        </a:gradFill>
        <a:effectLst/>
      </p:bgPr>
    </p:bg>
    <p:spTree>
      <p:nvGrpSpPr>
        <p:cNvPr id="1" name="Shape 75"/>
        <p:cNvGrpSpPr/>
        <p:nvPr/>
      </p:nvGrpSpPr>
      <p:grpSpPr>
        <a:xfrm>
          <a:off x="0" y="0"/>
          <a:ext cx="0" cy="0"/>
          <a:chOff x="0" y="0"/>
          <a:chExt cx="0" cy="0"/>
        </a:xfrm>
      </p:grpSpPr>
      <p:sp>
        <p:nvSpPr>
          <p:cNvPr id="76" name="Google Shape;76;p15"/>
          <p:cNvSpPr txBox="1">
            <a:spLocks noGrp="1"/>
          </p:cNvSpPr>
          <p:nvPr>
            <p:ph type="ctrTitle" idx="4294967295"/>
          </p:nvPr>
        </p:nvSpPr>
        <p:spPr>
          <a:xfrm>
            <a:off x="723300" y="1293863"/>
            <a:ext cx="7697400" cy="698577"/>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ja-JP" altLang="en-US" sz="2400" dirty="0">
                <a:latin typeface="+mj-ea"/>
                <a:ea typeface="+mj-ea"/>
              </a:rPr>
              <a:t>このワークショップの「ねらい」</a:t>
            </a:r>
            <a:endParaRPr sz="2400" dirty="0">
              <a:latin typeface="+mj-ea"/>
              <a:ea typeface="+mj-ea"/>
            </a:endParaRPr>
          </a:p>
        </p:txBody>
      </p:sp>
      <p:sp>
        <p:nvSpPr>
          <p:cNvPr id="77" name="Google Shape;77;p15"/>
          <p:cNvSpPr txBox="1">
            <a:spLocks noGrp="1"/>
          </p:cNvSpPr>
          <p:nvPr>
            <p:ph type="subTitle" idx="4294967295"/>
          </p:nvPr>
        </p:nvSpPr>
        <p:spPr>
          <a:xfrm>
            <a:off x="723300" y="1966661"/>
            <a:ext cx="7697400" cy="2132373"/>
          </a:xfrm>
          <a:prstGeom prst="rect">
            <a:avLst/>
          </a:prstGeom>
        </p:spPr>
        <p:txBody>
          <a:bodyPr spcFirstLastPara="1" wrap="square" lIns="0" tIns="0" rIns="0" bIns="0" anchor="t" anchorCtr="0">
            <a:noAutofit/>
          </a:bodyPr>
          <a:lstStyle/>
          <a:p>
            <a:pPr marL="342900" lvl="0" indent="-342900" rtl="0">
              <a:spcBef>
                <a:spcPts val="0"/>
              </a:spcBef>
              <a:spcAft>
                <a:spcPts val="0"/>
              </a:spcAft>
              <a:buFontTx/>
              <a:buChar char="-"/>
            </a:pPr>
            <a:r>
              <a:rPr lang="ja-JP" altLang="en-US" sz="2000" dirty="0">
                <a:solidFill>
                  <a:schemeClr val="bg1"/>
                </a:solidFill>
                <a:latin typeface="+mj-ea"/>
                <a:ea typeface="+mj-ea"/>
              </a:rPr>
              <a:t>庁内の「連携」を醸成するファーストステップとなる研修</a:t>
            </a:r>
            <a:endParaRPr lang="en-US" altLang="ja-JP" sz="2000" dirty="0">
              <a:solidFill>
                <a:schemeClr val="bg1"/>
              </a:solidFill>
              <a:latin typeface="+mj-ea"/>
              <a:ea typeface="+mj-ea"/>
            </a:endParaRPr>
          </a:p>
          <a:p>
            <a:pPr marL="342900" indent="-342900">
              <a:spcBef>
                <a:spcPts val="0"/>
              </a:spcBef>
              <a:buFontTx/>
              <a:buChar char="-"/>
            </a:pPr>
            <a:r>
              <a:rPr lang="ja-JP" altLang="en-US" sz="2000" dirty="0">
                <a:solidFill>
                  <a:schemeClr val="bg1"/>
                </a:solidFill>
                <a:latin typeface="+mj-ea"/>
                <a:ea typeface="+mj-ea"/>
              </a:rPr>
              <a:t>特別な道具を必要とせず、誰もができるもの</a:t>
            </a:r>
            <a:endParaRPr lang="en-US" altLang="ja-JP" sz="2000" dirty="0">
              <a:solidFill>
                <a:schemeClr val="bg1"/>
              </a:solidFill>
              <a:latin typeface="+mj-ea"/>
              <a:ea typeface="+mj-ea"/>
            </a:endParaRPr>
          </a:p>
          <a:p>
            <a:pPr marL="0" lvl="0" indent="0" rtl="0">
              <a:spcBef>
                <a:spcPts val="0"/>
              </a:spcBef>
              <a:spcAft>
                <a:spcPts val="0"/>
              </a:spcAft>
              <a:buNone/>
            </a:pPr>
            <a:endParaRPr lang="en-US" altLang="ja-JP" sz="2000" dirty="0">
              <a:solidFill>
                <a:schemeClr val="bg1"/>
              </a:solidFill>
              <a:latin typeface="+mj-ea"/>
              <a:ea typeface="+mj-ea"/>
            </a:endParaRPr>
          </a:p>
          <a:p>
            <a:pPr marL="0" lvl="0" indent="0" rtl="0">
              <a:spcBef>
                <a:spcPts val="0"/>
              </a:spcBef>
              <a:spcAft>
                <a:spcPts val="0"/>
              </a:spcAft>
              <a:buNone/>
            </a:pPr>
            <a:r>
              <a:rPr lang="en-US" altLang="ja-JP" sz="2000" dirty="0">
                <a:solidFill>
                  <a:schemeClr val="bg1"/>
                </a:solidFill>
                <a:latin typeface="+mj-ea"/>
                <a:ea typeface="+mj-ea"/>
              </a:rPr>
              <a:t>- </a:t>
            </a:r>
            <a:r>
              <a:rPr lang="ja-JP" altLang="en-US" sz="2000" dirty="0">
                <a:solidFill>
                  <a:schemeClr val="bg1"/>
                </a:solidFill>
                <a:latin typeface="+mj-ea"/>
                <a:ea typeface="+mj-ea"/>
              </a:rPr>
              <a:t>今の災害対応に穴はないのか、本当にニーズに即したものとなっているのかも考えるきっかけを持ちたい</a:t>
            </a:r>
            <a:endParaRPr sz="2000" dirty="0">
              <a:solidFill>
                <a:schemeClr val="bg1"/>
              </a:solidFill>
              <a:latin typeface="+mj-ea"/>
              <a:ea typeface="+mj-ea"/>
            </a:endParaRPr>
          </a:p>
        </p:txBody>
      </p:sp>
      <p:pic>
        <p:nvPicPr>
          <p:cNvPr id="78" name="Google Shape;78;p15" descr="photo-1434030216411-0b793f4b4173.jpg"/>
          <p:cNvPicPr preferRelativeResize="0"/>
          <p:nvPr/>
        </p:nvPicPr>
        <p:blipFill>
          <a:blip r:embed="rId3">
            <a:alphaModFix/>
          </a:blip>
          <a:stretch>
            <a:fillRect/>
          </a:stretch>
        </p:blipFill>
        <p:spPr>
          <a:xfrm>
            <a:off x="4015200" y="228600"/>
            <a:ext cx="1113600" cy="1113600"/>
          </a:xfrm>
          <a:prstGeom prst="ellipse">
            <a:avLst/>
          </a:prstGeom>
          <a:noFill/>
          <a:ln w="114300" cap="flat" cmpd="sng">
            <a:solidFill>
              <a:srgbClr val="FFFFFF"/>
            </a:solidFill>
            <a:prstDash val="solid"/>
            <a:round/>
            <a:headEnd type="none" w="sm" len="sm"/>
            <a:tailEnd type="none" w="sm" len="sm"/>
          </a:ln>
          <a:effectLst>
            <a:outerShdw blurRad="42863" dist="38100" dir="5400000" algn="bl" rotWithShape="0">
              <a:srgbClr val="000000">
                <a:alpha val="20000"/>
              </a:srgbClr>
            </a:outerShdw>
          </a:effectLst>
        </p:spPr>
      </p:pic>
      <p:sp>
        <p:nvSpPr>
          <p:cNvPr id="79" name="Google Shape;79;p1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3C78D8"/>
            </a:gs>
            <a:gs pos="100000">
              <a:srgbClr val="00FFFF"/>
            </a:gs>
          </a:gsLst>
          <a:lin ang="5400700" scaled="0"/>
        </a:gradFill>
        <a:effectLst/>
      </p:bgPr>
    </p:bg>
    <p:spTree>
      <p:nvGrpSpPr>
        <p:cNvPr id="1" name="Shape 95"/>
        <p:cNvGrpSpPr/>
        <p:nvPr/>
      </p:nvGrpSpPr>
      <p:grpSpPr>
        <a:xfrm>
          <a:off x="0" y="0"/>
          <a:ext cx="0" cy="0"/>
          <a:chOff x="0" y="0"/>
          <a:chExt cx="0" cy="0"/>
        </a:xfrm>
      </p:grpSpPr>
      <p:sp>
        <p:nvSpPr>
          <p:cNvPr id="96" name="Google Shape;96;p18"/>
          <p:cNvSpPr txBox="1">
            <a:spLocks noGrp="1"/>
          </p:cNvSpPr>
          <p:nvPr>
            <p:ph type="title"/>
          </p:nvPr>
        </p:nvSpPr>
        <p:spPr>
          <a:xfrm>
            <a:off x="516659" y="1353191"/>
            <a:ext cx="2420007" cy="2437117"/>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ja-JP" altLang="en-US" sz="2000" dirty="0"/>
              <a:t>使うのは、</a:t>
            </a:r>
            <a:r>
              <a:rPr lang="en-US" altLang="ja-JP" sz="2000" dirty="0"/>
              <a:t/>
            </a:r>
            <a:br>
              <a:rPr lang="en-US" altLang="ja-JP" sz="2000" dirty="0"/>
            </a:br>
            <a:r>
              <a:rPr lang="ja-JP" altLang="en-US" sz="2000" dirty="0"/>
              <a:t>「マンダラチャート」</a:t>
            </a:r>
            <a:r>
              <a:rPr lang="en-US" altLang="ja-JP" sz="2000" dirty="0"/>
              <a:t/>
            </a:r>
            <a:br>
              <a:rPr lang="en-US" altLang="ja-JP" sz="2000" dirty="0"/>
            </a:br>
            <a:r>
              <a:rPr lang="ja-JP" altLang="en-US" sz="2000" dirty="0"/>
              <a:t>（模造紙に書けばよし）</a:t>
            </a:r>
            <a:r>
              <a:rPr lang="en-US" altLang="ja-JP" sz="2000" dirty="0"/>
              <a:t/>
            </a:r>
            <a:br>
              <a:rPr lang="en-US" altLang="ja-JP" sz="2000" dirty="0"/>
            </a:br>
            <a:r>
              <a:rPr lang="en-US" altLang="ja-JP" sz="2000" dirty="0"/>
              <a:t/>
            </a:r>
            <a:br>
              <a:rPr lang="en-US" altLang="ja-JP" sz="2000" dirty="0"/>
            </a:br>
            <a:r>
              <a:rPr lang="ja-JP" altLang="en-US" sz="2000" dirty="0"/>
              <a:t>あと、集合研修でやるならポストイット、ペン</a:t>
            </a:r>
            <a:r>
              <a:rPr lang="en-US" altLang="ja-JP" sz="2000" dirty="0"/>
              <a:t/>
            </a:r>
            <a:br>
              <a:rPr lang="en-US" altLang="ja-JP" sz="2000" dirty="0"/>
            </a:br>
            <a:r>
              <a:rPr lang="ja-JP" altLang="en-US" sz="2000" dirty="0"/>
              <a:t>くらい。</a:t>
            </a:r>
            <a:endParaRPr sz="2000" dirty="0">
              <a:solidFill>
                <a:srgbClr val="FF0000"/>
              </a:solidFill>
            </a:endParaRPr>
          </a:p>
        </p:txBody>
      </p:sp>
      <p:sp>
        <p:nvSpPr>
          <p:cNvPr id="97" name="Google Shape;97;p18"/>
          <p:cNvSpPr txBox="1">
            <a:spLocks noGrp="1"/>
          </p:cNvSpPr>
          <p:nvPr>
            <p:ph type="body" idx="1"/>
          </p:nvPr>
        </p:nvSpPr>
        <p:spPr>
          <a:xfrm>
            <a:off x="3844325" y="805325"/>
            <a:ext cx="4842600" cy="3548100"/>
          </a:xfrm>
          <a:prstGeom prst="rect">
            <a:avLst/>
          </a:prstGeom>
        </p:spPr>
        <p:txBody>
          <a:bodyPr spcFirstLastPara="1" wrap="square" lIns="0" tIns="0" rIns="0" bIns="0" anchor="ctr" anchorCtr="0">
            <a:noAutofit/>
          </a:bodyPr>
          <a:lstStyle/>
          <a:p>
            <a:pPr marL="457200" lvl="0" indent="-368300" algn="l" rtl="0">
              <a:spcBef>
                <a:spcPts val="0"/>
              </a:spcBef>
              <a:spcAft>
                <a:spcPts val="0"/>
              </a:spcAft>
              <a:buSzPts val="2200"/>
              <a:buChar char="◦"/>
            </a:pPr>
            <a:r>
              <a:rPr lang="ja-JP" altLang="en-US" sz="2000" dirty="0"/>
              <a:t>大谷翔平選手が、高校生のときに作っていたやつです</a:t>
            </a:r>
            <a:endParaRPr sz="2000" dirty="0"/>
          </a:p>
          <a:p>
            <a:pPr marL="457200" lvl="0" indent="-368300" algn="l" rtl="0">
              <a:spcBef>
                <a:spcPts val="1000"/>
              </a:spcBef>
              <a:spcAft>
                <a:spcPts val="0"/>
              </a:spcAft>
              <a:buSzPts val="2200"/>
              <a:buChar char="◦"/>
            </a:pPr>
            <a:endParaRPr lang="en" sz="2000" dirty="0"/>
          </a:p>
          <a:p>
            <a:pPr marL="457200" lvl="0" indent="-368300" algn="l" rtl="0">
              <a:spcBef>
                <a:spcPts val="1000"/>
              </a:spcBef>
              <a:spcAft>
                <a:spcPts val="0"/>
              </a:spcAft>
              <a:buSzPts val="2200"/>
              <a:buChar char="◦"/>
            </a:pPr>
            <a:endParaRPr lang="en" sz="2000" dirty="0"/>
          </a:p>
          <a:p>
            <a:pPr marL="457200" lvl="0" indent="-368300" algn="l" rtl="0">
              <a:spcBef>
                <a:spcPts val="1000"/>
              </a:spcBef>
              <a:spcAft>
                <a:spcPts val="0"/>
              </a:spcAft>
              <a:buSzPts val="2200"/>
              <a:buChar char="◦"/>
            </a:pPr>
            <a:endParaRPr lang="en" sz="2000" dirty="0"/>
          </a:p>
          <a:p>
            <a:pPr marL="457200" lvl="0" indent="-368300" algn="l" rtl="0">
              <a:spcBef>
                <a:spcPts val="1000"/>
              </a:spcBef>
              <a:spcAft>
                <a:spcPts val="0"/>
              </a:spcAft>
              <a:buSzPts val="2200"/>
              <a:buChar char="◦"/>
            </a:pPr>
            <a:endParaRPr lang="en" sz="2000" dirty="0"/>
          </a:p>
          <a:p>
            <a:pPr marL="457200" lvl="0" indent="-368300" algn="l" rtl="0">
              <a:spcBef>
                <a:spcPts val="1000"/>
              </a:spcBef>
              <a:spcAft>
                <a:spcPts val="0"/>
              </a:spcAft>
              <a:buSzPts val="2200"/>
              <a:buChar char="◦"/>
            </a:pPr>
            <a:r>
              <a:rPr lang="en" sz="2000" dirty="0"/>
              <a:t> </a:t>
            </a:r>
            <a:endParaRPr sz="2000" dirty="0"/>
          </a:p>
        </p:txBody>
      </p:sp>
      <p:sp>
        <p:nvSpPr>
          <p:cNvPr id="98" name="Google Shape;98;p18"/>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Clr>
                <a:srgbClr val="000000"/>
              </a:buClr>
              <a:buSzPts val="1100"/>
              <a:buFont typeface="Arial"/>
              <a:buNone/>
            </a:pPr>
            <a:fld id="{00000000-1234-1234-1234-123412341234}" type="slidenum">
              <a:rPr lang="en"/>
              <a:t>4</a:t>
            </a:fld>
            <a:endParaRPr/>
          </a:p>
        </p:txBody>
      </p:sp>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3497" y="1773590"/>
            <a:ext cx="4227087" cy="3173061"/>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032422C-3264-4429-AEB2-B9FA5DE66AD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a:p>
        </p:txBody>
      </p:sp>
      <p:sp>
        <p:nvSpPr>
          <p:cNvPr id="4" name="テキスト ボックス 3">
            <a:extLst>
              <a:ext uri="{FF2B5EF4-FFF2-40B4-BE49-F238E27FC236}">
                <a16:creationId xmlns:a16="http://schemas.microsoft.com/office/drawing/2014/main" id="{70380AEA-61C8-4632-8325-55F0DFBF819A}"/>
              </a:ext>
            </a:extLst>
          </p:cNvPr>
          <p:cNvSpPr txBox="1"/>
          <p:nvPr/>
        </p:nvSpPr>
        <p:spPr>
          <a:xfrm>
            <a:off x="891822" y="316089"/>
            <a:ext cx="7687734" cy="707886"/>
          </a:xfrm>
          <a:prstGeom prst="rect">
            <a:avLst/>
          </a:prstGeom>
          <a:noFill/>
        </p:spPr>
        <p:txBody>
          <a:bodyPr wrap="square" rtlCol="0">
            <a:spAutoFit/>
          </a:bodyPr>
          <a:lstStyle/>
          <a:p>
            <a:r>
              <a:rPr kumimoji="1" lang="ja-JP" altLang="en-US" sz="4000" dirty="0"/>
              <a:t>ワークショップの方法</a:t>
            </a:r>
            <a:endParaRPr kumimoji="1" lang="ja-JP" altLang="en-US" dirty="0"/>
          </a:p>
        </p:txBody>
      </p:sp>
      <p:sp>
        <p:nvSpPr>
          <p:cNvPr id="5" name="テキスト ボックス 4">
            <a:extLst>
              <a:ext uri="{FF2B5EF4-FFF2-40B4-BE49-F238E27FC236}">
                <a16:creationId xmlns:a16="http://schemas.microsoft.com/office/drawing/2014/main" id="{6403F4DB-6BA7-4BB9-A11C-D877B3C89750}"/>
              </a:ext>
            </a:extLst>
          </p:cNvPr>
          <p:cNvSpPr txBox="1"/>
          <p:nvPr/>
        </p:nvSpPr>
        <p:spPr>
          <a:xfrm>
            <a:off x="891822" y="1023975"/>
            <a:ext cx="7687734" cy="3847207"/>
          </a:xfrm>
          <a:prstGeom prst="rect">
            <a:avLst/>
          </a:prstGeom>
          <a:noFill/>
        </p:spPr>
        <p:txBody>
          <a:bodyPr wrap="square" rtlCol="0">
            <a:spAutoFit/>
          </a:bodyPr>
          <a:lstStyle/>
          <a:p>
            <a:r>
              <a:rPr kumimoji="1" lang="en-US" altLang="ja-JP" sz="2400" dirty="0"/>
              <a:t>《</a:t>
            </a:r>
            <a:r>
              <a:rPr kumimoji="1" lang="ja-JP" altLang="en-US" sz="2400" dirty="0"/>
              <a:t>運営側の人員</a:t>
            </a:r>
            <a:r>
              <a:rPr kumimoji="1" lang="en-US" altLang="ja-JP" sz="2400" dirty="0"/>
              <a:t>》</a:t>
            </a:r>
            <a:endParaRPr kumimoji="1" lang="en-US" altLang="ja-JP" sz="2000" dirty="0"/>
          </a:p>
          <a:p>
            <a:endParaRPr kumimoji="1" lang="en-US" altLang="ja-JP" sz="2000" dirty="0"/>
          </a:p>
          <a:p>
            <a:r>
              <a:rPr kumimoji="1" lang="ja-JP" altLang="en-US" sz="2000" dirty="0"/>
              <a:t>・全体のファシリテーター　　：１名</a:t>
            </a:r>
            <a:endParaRPr kumimoji="1" lang="en-US" altLang="ja-JP" sz="2000" dirty="0"/>
          </a:p>
          <a:p>
            <a:r>
              <a:rPr kumimoji="1" lang="ja-JP" altLang="en-US" sz="2000" dirty="0"/>
              <a:t>　</a:t>
            </a:r>
            <a:r>
              <a:rPr kumimoji="1" lang="en-US" altLang="ja-JP" sz="1800" dirty="0"/>
              <a:t>※</a:t>
            </a:r>
            <a:r>
              <a:rPr kumimoji="1" lang="ja-JP" altLang="en-US" sz="1800" dirty="0"/>
              <a:t>タイムキーパーの役割も必要となる</a:t>
            </a:r>
            <a:endParaRPr kumimoji="1" lang="en-US" altLang="ja-JP" sz="2000" dirty="0"/>
          </a:p>
          <a:p>
            <a:endParaRPr kumimoji="1" lang="en-US" altLang="ja-JP" sz="2000" dirty="0"/>
          </a:p>
          <a:p>
            <a:r>
              <a:rPr kumimoji="1" lang="ja-JP" altLang="en-US" sz="2000" dirty="0"/>
              <a:t>・テーブルファシリテーター　：各グループ１名</a:t>
            </a:r>
            <a:endParaRPr kumimoji="1" lang="en-US" altLang="ja-JP" sz="2000" dirty="0"/>
          </a:p>
          <a:p>
            <a:r>
              <a:rPr kumimoji="1" lang="ja-JP" altLang="en-US" sz="2000" dirty="0"/>
              <a:t>　</a:t>
            </a:r>
            <a:r>
              <a:rPr kumimoji="1" lang="en-US" altLang="ja-JP" sz="1800" dirty="0"/>
              <a:t>※</a:t>
            </a:r>
            <a:r>
              <a:rPr kumimoji="1" lang="ja-JP" altLang="en-US" sz="1800" dirty="0"/>
              <a:t>実施当日までに内容や役割を説明しておく</a:t>
            </a:r>
            <a:endParaRPr kumimoji="1" lang="en-US" altLang="ja-JP" sz="1800" dirty="0"/>
          </a:p>
          <a:p>
            <a:r>
              <a:rPr kumimoji="1" lang="ja-JP" altLang="en-US" sz="1800" dirty="0"/>
              <a:t>　</a:t>
            </a:r>
            <a:r>
              <a:rPr kumimoji="1" lang="en-US" altLang="ja-JP" sz="1800" dirty="0"/>
              <a:t>※</a:t>
            </a:r>
            <a:r>
              <a:rPr kumimoji="1" lang="ja-JP" altLang="en-US" sz="1800" dirty="0"/>
              <a:t>テーブルごとに意見出しの際のアドバイス、手順・資機材の</a:t>
            </a:r>
            <a:endParaRPr kumimoji="1" lang="en-US" altLang="ja-JP" sz="1800" dirty="0"/>
          </a:p>
          <a:p>
            <a:r>
              <a:rPr kumimoji="1" lang="ja-JP" altLang="en-US" sz="1800" dirty="0"/>
              <a:t>　　見守りを行うことでワークをスムーズに進める</a:t>
            </a:r>
            <a:endParaRPr kumimoji="1" lang="en-US" altLang="ja-JP" sz="1800" dirty="0"/>
          </a:p>
          <a:p>
            <a:r>
              <a:rPr kumimoji="1" lang="ja-JP" altLang="en-US" sz="1800" dirty="0"/>
              <a:t>　</a:t>
            </a:r>
            <a:r>
              <a:rPr kumimoji="1" lang="en-US" altLang="ja-JP" sz="1800" dirty="0"/>
              <a:t>※</a:t>
            </a:r>
            <a:r>
              <a:rPr kumimoji="1" lang="ja-JP" altLang="en-US" sz="1800" dirty="0"/>
              <a:t>運営側の人員確保が難しければ、全体のファシリテーターが</a:t>
            </a:r>
            <a:endParaRPr kumimoji="1" lang="en-US" altLang="ja-JP" sz="1800" dirty="0"/>
          </a:p>
          <a:p>
            <a:r>
              <a:rPr kumimoji="1" lang="ja-JP" altLang="en-US" sz="1800" dirty="0"/>
              <a:t>　　テーブルファシリテーターを兼ねてもよし</a:t>
            </a:r>
            <a:endParaRPr kumimoji="1" lang="en-US" altLang="ja-JP" sz="1800" dirty="0"/>
          </a:p>
          <a:p>
            <a:endParaRPr kumimoji="1" lang="ja-JP" altLang="en-US" sz="2000" dirty="0"/>
          </a:p>
        </p:txBody>
      </p:sp>
      <p:sp>
        <p:nvSpPr>
          <p:cNvPr id="7" name="吹き出し: 円形 6">
            <a:extLst>
              <a:ext uri="{FF2B5EF4-FFF2-40B4-BE49-F238E27FC236}">
                <a16:creationId xmlns:a16="http://schemas.microsoft.com/office/drawing/2014/main" id="{8FD4A68B-6D0A-4399-BDC8-D6C9AA751B06}"/>
              </a:ext>
            </a:extLst>
          </p:cNvPr>
          <p:cNvSpPr/>
          <p:nvPr/>
        </p:nvSpPr>
        <p:spPr>
          <a:xfrm>
            <a:off x="6558844" y="440267"/>
            <a:ext cx="2167467" cy="1077930"/>
          </a:xfrm>
          <a:prstGeom prst="wedgeEllipseCallout">
            <a:avLst>
              <a:gd name="adj1" fmla="val -43229"/>
              <a:gd name="adj2" fmla="val 4888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実施者向け</a:t>
            </a:r>
            <a:endParaRPr kumimoji="1" lang="en-US" altLang="ja-JP" sz="2000" dirty="0"/>
          </a:p>
          <a:p>
            <a:pPr algn="ctr"/>
            <a:r>
              <a:rPr kumimoji="1" lang="ja-JP" altLang="en-US" sz="2000" dirty="0"/>
              <a:t>ポイント</a:t>
            </a:r>
            <a:endParaRPr kumimoji="1" lang="ja-JP" altLang="en-US" dirty="0"/>
          </a:p>
        </p:txBody>
      </p:sp>
      <p:sp>
        <p:nvSpPr>
          <p:cNvPr id="6" name="テキスト ボックス 5">
            <a:extLst>
              <a:ext uri="{FF2B5EF4-FFF2-40B4-BE49-F238E27FC236}">
                <a16:creationId xmlns:a16="http://schemas.microsoft.com/office/drawing/2014/main" id="{C24A628C-4B0E-407A-99B5-08FAD6CE237C}"/>
              </a:ext>
            </a:extLst>
          </p:cNvPr>
          <p:cNvSpPr txBox="1"/>
          <p:nvPr/>
        </p:nvSpPr>
        <p:spPr>
          <a:xfrm>
            <a:off x="4526844" y="54479"/>
            <a:ext cx="4617156" cy="261610"/>
          </a:xfrm>
          <a:prstGeom prst="rect">
            <a:avLst/>
          </a:prstGeom>
          <a:noFill/>
        </p:spPr>
        <p:txBody>
          <a:bodyPr wrap="square" rtlCol="0">
            <a:spAutoFit/>
          </a:bodyPr>
          <a:lstStyle/>
          <a:p>
            <a:r>
              <a:rPr kumimoji="1" lang="ja-JP" altLang="en-US" sz="1100" i="1" u="sng" dirty="0"/>
              <a:t>ワークショップ★「暮らす」の視点から平時、災害時の生活を考える</a:t>
            </a:r>
          </a:p>
        </p:txBody>
      </p:sp>
    </p:spTree>
    <p:extLst>
      <p:ext uri="{BB962C8B-B14F-4D97-AF65-F5344CB8AC3E}">
        <p14:creationId xmlns:p14="http://schemas.microsoft.com/office/powerpoint/2010/main" val="18320737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032422C-3264-4429-AEB2-B9FA5DE66AD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a:p>
        </p:txBody>
      </p:sp>
      <p:sp>
        <p:nvSpPr>
          <p:cNvPr id="4" name="テキスト ボックス 3">
            <a:extLst>
              <a:ext uri="{FF2B5EF4-FFF2-40B4-BE49-F238E27FC236}">
                <a16:creationId xmlns:a16="http://schemas.microsoft.com/office/drawing/2014/main" id="{70380AEA-61C8-4632-8325-55F0DFBF819A}"/>
              </a:ext>
            </a:extLst>
          </p:cNvPr>
          <p:cNvSpPr txBox="1"/>
          <p:nvPr/>
        </p:nvSpPr>
        <p:spPr>
          <a:xfrm>
            <a:off x="891822" y="316089"/>
            <a:ext cx="7687734" cy="707886"/>
          </a:xfrm>
          <a:prstGeom prst="rect">
            <a:avLst/>
          </a:prstGeom>
          <a:noFill/>
        </p:spPr>
        <p:txBody>
          <a:bodyPr wrap="square" rtlCol="0">
            <a:spAutoFit/>
          </a:bodyPr>
          <a:lstStyle/>
          <a:p>
            <a:r>
              <a:rPr kumimoji="1" lang="ja-JP" altLang="en-US" sz="4000" dirty="0"/>
              <a:t>ワークショップの方法</a:t>
            </a:r>
            <a:endParaRPr kumimoji="1" lang="ja-JP" altLang="en-US" dirty="0"/>
          </a:p>
        </p:txBody>
      </p:sp>
      <p:sp>
        <p:nvSpPr>
          <p:cNvPr id="5" name="テキスト ボックス 4">
            <a:extLst>
              <a:ext uri="{FF2B5EF4-FFF2-40B4-BE49-F238E27FC236}">
                <a16:creationId xmlns:a16="http://schemas.microsoft.com/office/drawing/2014/main" id="{6403F4DB-6BA7-4BB9-A11C-D877B3C89750}"/>
              </a:ext>
            </a:extLst>
          </p:cNvPr>
          <p:cNvSpPr txBox="1"/>
          <p:nvPr/>
        </p:nvSpPr>
        <p:spPr>
          <a:xfrm>
            <a:off x="891822" y="1023975"/>
            <a:ext cx="7687734" cy="3693319"/>
          </a:xfrm>
          <a:prstGeom prst="rect">
            <a:avLst/>
          </a:prstGeom>
          <a:noFill/>
        </p:spPr>
        <p:txBody>
          <a:bodyPr wrap="square" rtlCol="0">
            <a:spAutoFit/>
          </a:bodyPr>
          <a:lstStyle/>
          <a:p>
            <a:r>
              <a:rPr kumimoji="1" lang="en-US" altLang="ja-JP" sz="2400" dirty="0"/>
              <a:t>《</a:t>
            </a:r>
            <a:r>
              <a:rPr kumimoji="1" lang="ja-JP" altLang="en-US" sz="2400" dirty="0"/>
              <a:t>各テーブルの人数と構成</a:t>
            </a:r>
            <a:r>
              <a:rPr kumimoji="1" lang="en-US" altLang="ja-JP" sz="2400" dirty="0"/>
              <a:t>》</a:t>
            </a:r>
            <a:endParaRPr kumimoji="1" lang="en-US" altLang="ja-JP" sz="2000" dirty="0"/>
          </a:p>
          <a:p>
            <a:endParaRPr kumimoji="1" lang="en-US" altLang="ja-JP" sz="2000" dirty="0"/>
          </a:p>
          <a:p>
            <a:r>
              <a:rPr kumimoji="1" lang="ja-JP" altLang="en-US" sz="2000" dirty="0"/>
              <a:t>・１テーブルは４～８人程度</a:t>
            </a:r>
            <a:endParaRPr kumimoji="1" lang="en-US" altLang="ja-JP" sz="2000" dirty="0"/>
          </a:p>
          <a:p>
            <a:r>
              <a:rPr kumimoji="1" lang="ja-JP" altLang="en-US" sz="2000" dirty="0"/>
              <a:t>　</a:t>
            </a:r>
            <a:r>
              <a:rPr kumimoji="1" lang="en-US" altLang="ja-JP" sz="1800" dirty="0"/>
              <a:t>※</a:t>
            </a:r>
            <a:r>
              <a:rPr kumimoji="1" lang="ja-JP" altLang="en-US" sz="1800" dirty="0"/>
              <a:t>厳密に何人必要、ということはありません</a:t>
            </a:r>
            <a:endParaRPr kumimoji="1" lang="en-US" altLang="ja-JP" sz="2000" dirty="0"/>
          </a:p>
          <a:p>
            <a:endParaRPr kumimoji="1" lang="en-US" altLang="ja-JP" sz="2000" dirty="0"/>
          </a:p>
          <a:p>
            <a:r>
              <a:rPr kumimoji="1" lang="ja-JP" altLang="en-US" sz="2000" dirty="0"/>
              <a:t>・グループの構成</a:t>
            </a:r>
            <a:endParaRPr kumimoji="1" lang="en-US" altLang="ja-JP" sz="2000" dirty="0"/>
          </a:p>
          <a:p>
            <a:pPr marL="450850" indent="-450850"/>
            <a:r>
              <a:rPr kumimoji="1" lang="ja-JP" altLang="en-US" sz="1800" dirty="0"/>
              <a:t>　</a:t>
            </a:r>
            <a:r>
              <a:rPr kumimoji="1" lang="en-US" altLang="ja-JP" sz="1800" dirty="0"/>
              <a:t>※</a:t>
            </a:r>
            <a:r>
              <a:rPr kumimoji="1" lang="ja-JP" altLang="en-US" sz="1800" dirty="0"/>
              <a:t>「暮らす」ことは、誰にでも関わりのあることなので、職員の年齢や職種、職務経験などはあまりこだわらなくても良いと思われます。ただし、年齢や性別、人生経験などにより出てくるアイデアは異なるため、あまり偏った構成にするよりは、どのグループもある程度均等に配分するほうが進めやすいかもしれません</a:t>
            </a:r>
            <a:endParaRPr kumimoji="1" lang="en-US" altLang="ja-JP" sz="1800" dirty="0"/>
          </a:p>
          <a:p>
            <a:endParaRPr kumimoji="1" lang="ja-JP" altLang="en-US" sz="2000" dirty="0"/>
          </a:p>
        </p:txBody>
      </p:sp>
      <p:sp>
        <p:nvSpPr>
          <p:cNvPr id="7" name="吹き出し: 円形 6">
            <a:extLst>
              <a:ext uri="{FF2B5EF4-FFF2-40B4-BE49-F238E27FC236}">
                <a16:creationId xmlns:a16="http://schemas.microsoft.com/office/drawing/2014/main" id="{8FD4A68B-6D0A-4399-BDC8-D6C9AA751B06}"/>
              </a:ext>
            </a:extLst>
          </p:cNvPr>
          <p:cNvSpPr/>
          <p:nvPr/>
        </p:nvSpPr>
        <p:spPr>
          <a:xfrm>
            <a:off x="6558844" y="440267"/>
            <a:ext cx="2167467" cy="1077930"/>
          </a:xfrm>
          <a:prstGeom prst="wedgeEllipseCallout">
            <a:avLst>
              <a:gd name="adj1" fmla="val -43229"/>
              <a:gd name="adj2" fmla="val 4888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t>実施者向け</a:t>
            </a:r>
            <a:endParaRPr kumimoji="1" lang="en-US" altLang="ja-JP" sz="2000" dirty="0"/>
          </a:p>
          <a:p>
            <a:pPr algn="ctr"/>
            <a:r>
              <a:rPr kumimoji="1" lang="ja-JP" altLang="en-US" sz="2000" dirty="0"/>
              <a:t>ポイント</a:t>
            </a:r>
            <a:endParaRPr kumimoji="1" lang="ja-JP" altLang="en-US" dirty="0"/>
          </a:p>
        </p:txBody>
      </p:sp>
      <p:sp>
        <p:nvSpPr>
          <p:cNvPr id="6" name="テキスト ボックス 5">
            <a:extLst>
              <a:ext uri="{FF2B5EF4-FFF2-40B4-BE49-F238E27FC236}">
                <a16:creationId xmlns:a16="http://schemas.microsoft.com/office/drawing/2014/main" id="{1E78A52D-DDED-4C26-B707-FE2CE0C40773}"/>
              </a:ext>
            </a:extLst>
          </p:cNvPr>
          <p:cNvSpPr txBox="1"/>
          <p:nvPr/>
        </p:nvSpPr>
        <p:spPr>
          <a:xfrm>
            <a:off x="4526844" y="54479"/>
            <a:ext cx="4617156" cy="261610"/>
          </a:xfrm>
          <a:prstGeom prst="rect">
            <a:avLst/>
          </a:prstGeom>
          <a:noFill/>
        </p:spPr>
        <p:txBody>
          <a:bodyPr wrap="square" rtlCol="0">
            <a:spAutoFit/>
          </a:bodyPr>
          <a:lstStyle/>
          <a:p>
            <a:r>
              <a:rPr kumimoji="1" lang="ja-JP" altLang="en-US" sz="1100" i="1" u="sng" dirty="0"/>
              <a:t>ワークショップ★「暮らす」の視点から平時、災害時の生活を考える</a:t>
            </a:r>
          </a:p>
        </p:txBody>
      </p:sp>
    </p:spTree>
    <p:extLst>
      <p:ext uri="{BB962C8B-B14F-4D97-AF65-F5344CB8AC3E}">
        <p14:creationId xmlns:p14="http://schemas.microsoft.com/office/powerpoint/2010/main" val="6734622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E61E7F"/>
            </a:gs>
            <a:gs pos="100000">
              <a:srgbClr val="FF9900"/>
            </a:gs>
          </a:gsLst>
          <a:lin ang="5400700" scaled="0"/>
        </a:gradFill>
        <a:effectLst/>
      </p:bgPr>
    </p:bg>
    <p:spTree>
      <p:nvGrpSpPr>
        <p:cNvPr id="1" name="Shape 102"/>
        <p:cNvGrpSpPr/>
        <p:nvPr/>
      </p:nvGrpSpPr>
      <p:grpSpPr>
        <a:xfrm>
          <a:off x="0" y="0"/>
          <a:ext cx="0" cy="0"/>
          <a:chOff x="0" y="0"/>
          <a:chExt cx="0" cy="0"/>
        </a:xfrm>
      </p:grpSpPr>
      <p:sp>
        <p:nvSpPr>
          <p:cNvPr id="109" name="Google Shape;109;p1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7</a:t>
            </a:fld>
            <a:endParaRPr/>
          </a:p>
        </p:txBody>
      </p:sp>
      <p:graphicFrame>
        <p:nvGraphicFramePr>
          <p:cNvPr id="3" name="表 2"/>
          <p:cNvGraphicFramePr>
            <a:graphicFrameLocks noGrp="1"/>
          </p:cNvGraphicFramePr>
          <p:nvPr>
            <p:extLst>
              <p:ext uri="{D42A27DB-BD31-4B8C-83A1-F6EECF244321}">
                <p14:modId xmlns:p14="http://schemas.microsoft.com/office/powerpoint/2010/main" val="1434805544"/>
              </p:ext>
            </p:extLst>
          </p:nvPr>
        </p:nvGraphicFramePr>
        <p:xfrm>
          <a:off x="981503" y="835497"/>
          <a:ext cx="3702321" cy="3548061"/>
        </p:xfrm>
        <a:graphic>
          <a:graphicData uri="http://schemas.openxmlformats.org/drawingml/2006/table">
            <a:tbl>
              <a:tblPr/>
              <a:tblGrid>
                <a:gridCol w="411369">
                  <a:extLst>
                    <a:ext uri="{9D8B030D-6E8A-4147-A177-3AD203B41FA5}">
                      <a16:colId xmlns:a16="http://schemas.microsoft.com/office/drawing/2014/main" val="20000"/>
                    </a:ext>
                  </a:extLst>
                </a:gridCol>
                <a:gridCol w="411369">
                  <a:extLst>
                    <a:ext uri="{9D8B030D-6E8A-4147-A177-3AD203B41FA5}">
                      <a16:colId xmlns:a16="http://schemas.microsoft.com/office/drawing/2014/main" val="20001"/>
                    </a:ext>
                  </a:extLst>
                </a:gridCol>
                <a:gridCol w="411369">
                  <a:extLst>
                    <a:ext uri="{9D8B030D-6E8A-4147-A177-3AD203B41FA5}">
                      <a16:colId xmlns:a16="http://schemas.microsoft.com/office/drawing/2014/main" val="20002"/>
                    </a:ext>
                  </a:extLst>
                </a:gridCol>
                <a:gridCol w="411369">
                  <a:extLst>
                    <a:ext uri="{9D8B030D-6E8A-4147-A177-3AD203B41FA5}">
                      <a16:colId xmlns:a16="http://schemas.microsoft.com/office/drawing/2014/main" val="20003"/>
                    </a:ext>
                  </a:extLst>
                </a:gridCol>
                <a:gridCol w="411369">
                  <a:extLst>
                    <a:ext uri="{9D8B030D-6E8A-4147-A177-3AD203B41FA5}">
                      <a16:colId xmlns:a16="http://schemas.microsoft.com/office/drawing/2014/main" val="20004"/>
                    </a:ext>
                  </a:extLst>
                </a:gridCol>
                <a:gridCol w="411369">
                  <a:extLst>
                    <a:ext uri="{9D8B030D-6E8A-4147-A177-3AD203B41FA5}">
                      <a16:colId xmlns:a16="http://schemas.microsoft.com/office/drawing/2014/main" val="20005"/>
                    </a:ext>
                  </a:extLst>
                </a:gridCol>
                <a:gridCol w="411369">
                  <a:extLst>
                    <a:ext uri="{9D8B030D-6E8A-4147-A177-3AD203B41FA5}">
                      <a16:colId xmlns:a16="http://schemas.microsoft.com/office/drawing/2014/main" val="20006"/>
                    </a:ext>
                  </a:extLst>
                </a:gridCol>
                <a:gridCol w="411369">
                  <a:extLst>
                    <a:ext uri="{9D8B030D-6E8A-4147-A177-3AD203B41FA5}">
                      <a16:colId xmlns:a16="http://schemas.microsoft.com/office/drawing/2014/main" val="20007"/>
                    </a:ext>
                  </a:extLst>
                </a:gridCol>
                <a:gridCol w="411369">
                  <a:extLst>
                    <a:ext uri="{9D8B030D-6E8A-4147-A177-3AD203B41FA5}">
                      <a16:colId xmlns:a16="http://schemas.microsoft.com/office/drawing/2014/main" val="20008"/>
                    </a:ext>
                  </a:extLst>
                </a:gridCol>
              </a:tblGrid>
              <a:tr h="394229">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
        <p:nvSpPr>
          <p:cNvPr id="10" name="右矢印 9"/>
          <p:cNvSpPr/>
          <p:nvPr/>
        </p:nvSpPr>
        <p:spPr>
          <a:xfrm>
            <a:off x="3049195" y="2394631"/>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11" name="右矢印 10"/>
          <p:cNvSpPr/>
          <p:nvPr/>
        </p:nvSpPr>
        <p:spPr>
          <a:xfrm rot="16200000">
            <a:off x="2713600" y="2051397"/>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12" name="右矢印 11"/>
          <p:cNvSpPr/>
          <p:nvPr/>
        </p:nvSpPr>
        <p:spPr>
          <a:xfrm flipH="1">
            <a:off x="2370700" y="2394630"/>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13" name="右矢印 12"/>
          <p:cNvSpPr/>
          <p:nvPr/>
        </p:nvSpPr>
        <p:spPr>
          <a:xfrm rot="5400000">
            <a:off x="2695410" y="2728701"/>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14" name="右矢印 13"/>
          <p:cNvSpPr/>
          <p:nvPr/>
        </p:nvSpPr>
        <p:spPr>
          <a:xfrm rot="2700000">
            <a:off x="2999379" y="2671178"/>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4" name="正方形/長方形 3"/>
          <p:cNvSpPr/>
          <p:nvPr/>
        </p:nvSpPr>
        <p:spPr>
          <a:xfrm>
            <a:off x="3052759" y="2024844"/>
            <a:ext cx="365267" cy="38161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右矢印 14"/>
          <p:cNvSpPr/>
          <p:nvPr/>
        </p:nvSpPr>
        <p:spPr>
          <a:xfrm rot="18900000" flipV="1">
            <a:off x="3025003" y="2118084"/>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16" name="右矢印 15"/>
          <p:cNvSpPr/>
          <p:nvPr/>
        </p:nvSpPr>
        <p:spPr>
          <a:xfrm rot="18900000" flipH="1">
            <a:off x="2396941" y="2679389"/>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17" name="右矢印 16"/>
          <p:cNvSpPr/>
          <p:nvPr/>
        </p:nvSpPr>
        <p:spPr>
          <a:xfrm rot="2700000" flipH="1" flipV="1">
            <a:off x="2421007" y="2118085"/>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31" name="正方形/長方形 30"/>
          <p:cNvSpPr/>
          <p:nvPr/>
        </p:nvSpPr>
        <p:spPr>
          <a:xfrm>
            <a:off x="3876001" y="1258004"/>
            <a:ext cx="358502" cy="38161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右矢印 26"/>
          <p:cNvSpPr/>
          <p:nvPr/>
        </p:nvSpPr>
        <p:spPr>
          <a:xfrm rot="18900000" flipV="1">
            <a:off x="3105272" y="1613207"/>
            <a:ext cx="1157876" cy="369885"/>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29" name="Google Shape;227;p30"/>
          <p:cNvSpPr txBox="1">
            <a:spLocks/>
          </p:cNvSpPr>
          <p:nvPr/>
        </p:nvSpPr>
        <p:spPr>
          <a:xfrm>
            <a:off x="5062621" y="835497"/>
            <a:ext cx="2020800" cy="332760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mj-ea"/>
                <a:ea typeface="+mj-ea"/>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altLang="ja-JP" dirty="0">
                <a:solidFill>
                  <a:schemeClr val="bg1"/>
                </a:solidFill>
              </a:rPr>
              <a:t>【</a:t>
            </a:r>
            <a:r>
              <a:rPr lang="ja-JP" altLang="en-US" dirty="0">
                <a:solidFill>
                  <a:schemeClr val="bg1"/>
                </a:solidFill>
              </a:rPr>
              <a:t>作業手順</a:t>
            </a:r>
            <a:r>
              <a:rPr lang="en-US" altLang="ja-JP" dirty="0">
                <a:solidFill>
                  <a:schemeClr val="bg1"/>
                </a:solidFill>
              </a:rPr>
              <a:t>】</a:t>
            </a:r>
          </a:p>
          <a:p>
            <a:r>
              <a:rPr lang="ja-JP" altLang="en-US" dirty="0">
                <a:solidFill>
                  <a:schemeClr val="bg1"/>
                </a:solidFill>
              </a:rPr>
              <a:t>・テーマを設定し（中心のセルにそれを書き入れ）、それを構成している要素を８つ書きだします。</a:t>
            </a:r>
            <a:endParaRPr lang="en-US" altLang="ja-JP" dirty="0">
              <a:solidFill>
                <a:schemeClr val="bg1"/>
              </a:solidFill>
            </a:endParaRPr>
          </a:p>
          <a:p>
            <a:endParaRPr lang="en-US" altLang="ja-JP" dirty="0">
              <a:solidFill>
                <a:schemeClr val="bg1"/>
              </a:solidFill>
            </a:endParaRPr>
          </a:p>
          <a:p>
            <a:r>
              <a:rPr lang="ja-JP" altLang="en-US" dirty="0">
                <a:solidFill>
                  <a:schemeClr val="bg1"/>
                </a:solidFill>
              </a:rPr>
              <a:t>・で、その要素それぞれについて、さらに８つの構成要素を書きだします。</a:t>
            </a:r>
            <a:endParaRPr lang="en-US" altLang="ja-JP" dirty="0">
              <a:solidFill>
                <a:schemeClr val="bg1"/>
              </a:solidFill>
            </a:endParaRPr>
          </a:p>
          <a:p>
            <a:endParaRPr lang="en-US" altLang="ja-JP" dirty="0">
              <a:solidFill>
                <a:schemeClr val="bg1"/>
              </a:solidFill>
            </a:endParaRPr>
          </a:p>
          <a:p>
            <a:endParaRPr lang="en-US" altLang="ja-JP" dirty="0">
              <a:solidFill>
                <a:schemeClr val="bg1"/>
              </a:solidFill>
            </a:endParaRPr>
          </a:p>
          <a:p>
            <a:r>
              <a:rPr lang="ja-JP" altLang="en-US" dirty="0">
                <a:solidFill>
                  <a:schemeClr val="bg1"/>
                </a:solidFill>
              </a:rPr>
              <a:t>そうやって、対象が、どのような要素で形作られるのかを分析できるようにするのがこのチャートです。</a:t>
            </a:r>
            <a:endParaRPr lang="en-US" altLang="ja-JP" dirty="0">
              <a:solidFill>
                <a:schemeClr val="bg1"/>
              </a:solidFill>
            </a:endParaRPr>
          </a:p>
          <a:p>
            <a:endParaRPr lang="en-US" altLang="ja-JP" dirty="0">
              <a:solidFill>
                <a:schemeClr val="bg1"/>
              </a:solidFill>
            </a:endParaRPr>
          </a:p>
          <a:p>
            <a:endParaRPr lang="en-US" altLang="ja-JP" dirty="0">
              <a:solidFill>
                <a:schemeClr val="bg1"/>
              </a:solidFill>
            </a:endParaRPr>
          </a:p>
        </p:txBody>
      </p:sp>
      <p:sp>
        <p:nvSpPr>
          <p:cNvPr id="32" name="正方形/長方形 31"/>
          <p:cNvSpPr/>
          <p:nvPr/>
        </p:nvSpPr>
        <p:spPr>
          <a:xfrm>
            <a:off x="2631162" y="2422368"/>
            <a:ext cx="386539" cy="38161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randombar(horizontal)">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randombar(horizontal)">
                                      <p:cBhvr>
                                        <p:cTn id="15" dur="500"/>
                                        <p:tgtEl>
                                          <p:spTgt spid="11"/>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randombar(horizontal)">
                                      <p:cBhvr>
                                        <p:cTn id="18" dur="500"/>
                                        <p:tgtEl>
                                          <p:spTgt spid="12"/>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randombar(horizontal)">
                                      <p:cBhvr>
                                        <p:cTn id="21" dur="500"/>
                                        <p:tgtEl>
                                          <p:spTgt spid="13"/>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randombar(horizontal)">
                                      <p:cBhvr>
                                        <p:cTn id="24" dur="500"/>
                                        <p:tgtEl>
                                          <p:spTgt spid="14"/>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randombar(horizontal)">
                                      <p:cBhvr>
                                        <p:cTn id="27" dur="500"/>
                                        <p:tgtEl>
                                          <p:spTgt spid="15"/>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randombar(horizontal)">
                                      <p:cBhvr>
                                        <p:cTn id="30" dur="500"/>
                                        <p:tgtEl>
                                          <p:spTgt spid="16"/>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randombar(horizontal)">
                                      <p:cBhvr>
                                        <p:cTn id="33" dur="5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grpId="0" nodeType="click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randombar(horizontal)">
                                      <p:cBhvr>
                                        <p:cTn id="38" dur="500"/>
                                        <p:tgtEl>
                                          <p:spTgt spid="4"/>
                                        </p:tgtEl>
                                      </p:cBhvr>
                                    </p:animEffect>
                                  </p:childTnLst>
                                </p:cTn>
                              </p:par>
                            </p:childTnLst>
                          </p:cTn>
                        </p:par>
                        <p:par>
                          <p:cTn id="39" fill="hold">
                            <p:stCondLst>
                              <p:cond delay="500"/>
                            </p:stCondLst>
                            <p:childTnLst>
                              <p:par>
                                <p:cTn id="40" presetID="14" presetClass="entr" presetSubtype="10"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randombar(horizontal)">
                                      <p:cBhvr>
                                        <p:cTn id="42" dur="500"/>
                                        <p:tgtEl>
                                          <p:spTgt spid="27"/>
                                        </p:tgtEl>
                                      </p:cBhvr>
                                    </p:animEffect>
                                  </p:childTnLst>
                                </p:cTn>
                              </p:par>
                            </p:childTnLst>
                          </p:cTn>
                        </p:par>
                        <p:par>
                          <p:cTn id="43" fill="hold">
                            <p:stCondLst>
                              <p:cond delay="1000"/>
                            </p:stCondLst>
                            <p:childTnLst>
                              <p:par>
                                <p:cTn id="44" presetID="14" presetClass="entr" presetSubtype="10"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randombar(horizontal)">
                                      <p:cBhvr>
                                        <p:cTn id="4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4" grpId="0" animBg="1"/>
      <p:bldP spid="15" grpId="0" animBg="1"/>
      <p:bldP spid="16" grpId="0" animBg="1"/>
      <p:bldP spid="17" grpId="0" animBg="1"/>
      <p:bldP spid="31" grpId="0" animBg="1"/>
      <p:bldP spid="27" grpId="0" animBg="1"/>
      <p:bldP spid="3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E61E7F"/>
            </a:gs>
            <a:gs pos="100000">
              <a:srgbClr val="FF9900"/>
            </a:gs>
          </a:gsLst>
          <a:lin ang="5400700" scaled="0"/>
        </a:gradFill>
        <a:effectLst/>
      </p:bgPr>
    </p:bg>
    <p:spTree>
      <p:nvGrpSpPr>
        <p:cNvPr id="1" name="Shape 102"/>
        <p:cNvGrpSpPr/>
        <p:nvPr/>
      </p:nvGrpSpPr>
      <p:grpSpPr>
        <a:xfrm>
          <a:off x="0" y="0"/>
          <a:ext cx="0" cy="0"/>
          <a:chOff x="0" y="0"/>
          <a:chExt cx="0" cy="0"/>
        </a:xfrm>
      </p:grpSpPr>
      <p:sp>
        <p:nvSpPr>
          <p:cNvPr id="109" name="Google Shape;109;p1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fld id="{00000000-1234-1234-1234-123412341234}" type="slidenum">
              <a:rPr lang="en">
                <a:solidFill>
                  <a:srgbClr val="B7B7B7"/>
                </a:solidFill>
              </a:rPr>
              <a:pPr/>
              <a:t>8</a:t>
            </a:fld>
            <a:endParaRPr>
              <a:solidFill>
                <a:srgbClr val="B7B7B7"/>
              </a:solidFill>
            </a:endParaRPr>
          </a:p>
        </p:txBody>
      </p:sp>
      <p:graphicFrame>
        <p:nvGraphicFramePr>
          <p:cNvPr id="3" name="表 2"/>
          <p:cNvGraphicFramePr>
            <a:graphicFrameLocks noGrp="1"/>
          </p:cNvGraphicFramePr>
          <p:nvPr>
            <p:extLst>
              <p:ext uri="{D42A27DB-BD31-4B8C-83A1-F6EECF244321}">
                <p14:modId xmlns:p14="http://schemas.microsoft.com/office/powerpoint/2010/main" val="911285698"/>
              </p:ext>
            </p:extLst>
          </p:nvPr>
        </p:nvGraphicFramePr>
        <p:xfrm>
          <a:off x="981503" y="835497"/>
          <a:ext cx="3702321" cy="3548061"/>
        </p:xfrm>
        <a:graphic>
          <a:graphicData uri="http://schemas.openxmlformats.org/drawingml/2006/table">
            <a:tbl>
              <a:tblPr/>
              <a:tblGrid>
                <a:gridCol w="411369">
                  <a:extLst>
                    <a:ext uri="{9D8B030D-6E8A-4147-A177-3AD203B41FA5}">
                      <a16:colId xmlns:a16="http://schemas.microsoft.com/office/drawing/2014/main" val="20000"/>
                    </a:ext>
                  </a:extLst>
                </a:gridCol>
                <a:gridCol w="411369">
                  <a:extLst>
                    <a:ext uri="{9D8B030D-6E8A-4147-A177-3AD203B41FA5}">
                      <a16:colId xmlns:a16="http://schemas.microsoft.com/office/drawing/2014/main" val="20001"/>
                    </a:ext>
                  </a:extLst>
                </a:gridCol>
                <a:gridCol w="411369">
                  <a:extLst>
                    <a:ext uri="{9D8B030D-6E8A-4147-A177-3AD203B41FA5}">
                      <a16:colId xmlns:a16="http://schemas.microsoft.com/office/drawing/2014/main" val="20002"/>
                    </a:ext>
                  </a:extLst>
                </a:gridCol>
                <a:gridCol w="411369">
                  <a:extLst>
                    <a:ext uri="{9D8B030D-6E8A-4147-A177-3AD203B41FA5}">
                      <a16:colId xmlns:a16="http://schemas.microsoft.com/office/drawing/2014/main" val="20003"/>
                    </a:ext>
                  </a:extLst>
                </a:gridCol>
                <a:gridCol w="411369">
                  <a:extLst>
                    <a:ext uri="{9D8B030D-6E8A-4147-A177-3AD203B41FA5}">
                      <a16:colId xmlns:a16="http://schemas.microsoft.com/office/drawing/2014/main" val="20004"/>
                    </a:ext>
                  </a:extLst>
                </a:gridCol>
                <a:gridCol w="411369">
                  <a:extLst>
                    <a:ext uri="{9D8B030D-6E8A-4147-A177-3AD203B41FA5}">
                      <a16:colId xmlns:a16="http://schemas.microsoft.com/office/drawing/2014/main" val="20005"/>
                    </a:ext>
                  </a:extLst>
                </a:gridCol>
                <a:gridCol w="411369">
                  <a:extLst>
                    <a:ext uri="{9D8B030D-6E8A-4147-A177-3AD203B41FA5}">
                      <a16:colId xmlns:a16="http://schemas.microsoft.com/office/drawing/2014/main" val="20006"/>
                    </a:ext>
                  </a:extLst>
                </a:gridCol>
                <a:gridCol w="411369">
                  <a:extLst>
                    <a:ext uri="{9D8B030D-6E8A-4147-A177-3AD203B41FA5}">
                      <a16:colId xmlns:a16="http://schemas.microsoft.com/office/drawing/2014/main" val="20007"/>
                    </a:ext>
                  </a:extLst>
                </a:gridCol>
                <a:gridCol w="411369">
                  <a:extLst>
                    <a:ext uri="{9D8B030D-6E8A-4147-A177-3AD203B41FA5}">
                      <a16:colId xmlns:a16="http://schemas.microsoft.com/office/drawing/2014/main" val="20008"/>
                    </a:ext>
                  </a:extLst>
                </a:gridCol>
              </a:tblGrid>
              <a:tr h="394229">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1000" b="1" i="0" u="none" strike="noStrike" dirty="0">
                          <a:solidFill>
                            <a:schemeClr val="bg1"/>
                          </a:solidFill>
                          <a:effectLst/>
                          <a:latin typeface="ＭＳ Ｐゴシック" panose="020B0600070205080204" pitchFamily="50" charset="-128"/>
                          <a:ea typeface="ＭＳ Ｐゴシック" panose="020B0600070205080204" pitchFamily="50" charset="-128"/>
                        </a:rPr>
                        <a:t>暮らす</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
        <p:nvSpPr>
          <p:cNvPr id="10" name="右矢印 9"/>
          <p:cNvSpPr/>
          <p:nvPr/>
        </p:nvSpPr>
        <p:spPr>
          <a:xfrm>
            <a:off x="3049195" y="2394631"/>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kumimoji="1" lang="ja-JP" altLang="en-US">
              <a:solidFill>
                <a:srgbClr val="FFFFFF"/>
              </a:solidFill>
            </a:endParaRPr>
          </a:p>
        </p:txBody>
      </p:sp>
      <p:sp>
        <p:nvSpPr>
          <p:cNvPr id="11" name="右矢印 10"/>
          <p:cNvSpPr/>
          <p:nvPr/>
        </p:nvSpPr>
        <p:spPr>
          <a:xfrm rot="16200000">
            <a:off x="2713600" y="2051397"/>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kumimoji="1" lang="ja-JP" altLang="en-US">
              <a:solidFill>
                <a:srgbClr val="FFFFFF"/>
              </a:solidFill>
            </a:endParaRPr>
          </a:p>
        </p:txBody>
      </p:sp>
      <p:sp>
        <p:nvSpPr>
          <p:cNvPr id="12" name="右矢印 11"/>
          <p:cNvSpPr/>
          <p:nvPr/>
        </p:nvSpPr>
        <p:spPr>
          <a:xfrm flipH="1">
            <a:off x="2370700" y="2394630"/>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kumimoji="1" lang="ja-JP" altLang="en-US">
              <a:solidFill>
                <a:srgbClr val="FFFFFF"/>
              </a:solidFill>
            </a:endParaRPr>
          </a:p>
        </p:txBody>
      </p:sp>
      <p:sp>
        <p:nvSpPr>
          <p:cNvPr id="13" name="右矢印 12"/>
          <p:cNvSpPr/>
          <p:nvPr/>
        </p:nvSpPr>
        <p:spPr>
          <a:xfrm rot="5400000">
            <a:off x="2695410" y="2728701"/>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kumimoji="1" lang="ja-JP" altLang="en-US">
              <a:solidFill>
                <a:srgbClr val="FFFFFF"/>
              </a:solidFill>
            </a:endParaRPr>
          </a:p>
        </p:txBody>
      </p:sp>
      <p:sp>
        <p:nvSpPr>
          <p:cNvPr id="14" name="右矢印 13"/>
          <p:cNvSpPr/>
          <p:nvPr/>
        </p:nvSpPr>
        <p:spPr>
          <a:xfrm rot="2700000">
            <a:off x="2999379" y="2671178"/>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kumimoji="1" lang="ja-JP" altLang="en-US">
              <a:solidFill>
                <a:srgbClr val="FFFFFF"/>
              </a:solidFill>
            </a:endParaRPr>
          </a:p>
        </p:txBody>
      </p:sp>
      <p:sp>
        <p:nvSpPr>
          <p:cNvPr id="15" name="右矢印 14"/>
          <p:cNvSpPr/>
          <p:nvPr/>
        </p:nvSpPr>
        <p:spPr>
          <a:xfrm rot="18900000" flipV="1">
            <a:off x="3025003" y="2118084"/>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kumimoji="1" lang="ja-JP" altLang="en-US">
              <a:solidFill>
                <a:srgbClr val="FFFFFF"/>
              </a:solidFill>
            </a:endParaRPr>
          </a:p>
        </p:txBody>
      </p:sp>
      <p:sp>
        <p:nvSpPr>
          <p:cNvPr id="16" name="右矢印 15"/>
          <p:cNvSpPr/>
          <p:nvPr/>
        </p:nvSpPr>
        <p:spPr>
          <a:xfrm rot="18900000" flipH="1">
            <a:off x="2396941" y="2679389"/>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kumimoji="1" lang="ja-JP" altLang="en-US">
              <a:solidFill>
                <a:srgbClr val="FFFFFF"/>
              </a:solidFill>
            </a:endParaRPr>
          </a:p>
        </p:txBody>
      </p:sp>
      <p:sp>
        <p:nvSpPr>
          <p:cNvPr id="17" name="右矢印 16"/>
          <p:cNvSpPr/>
          <p:nvPr/>
        </p:nvSpPr>
        <p:spPr>
          <a:xfrm rot="2700000" flipH="1" flipV="1">
            <a:off x="2421007" y="2118085"/>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kumimoji="1" lang="ja-JP" altLang="en-US">
              <a:solidFill>
                <a:srgbClr val="FFFFFF"/>
              </a:solidFill>
            </a:endParaRPr>
          </a:p>
        </p:txBody>
      </p:sp>
      <p:sp>
        <p:nvSpPr>
          <p:cNvPr id="29" name="Google Shape;227;p30"/>
          <p:cNvSpPr txBox="1">
            <a:spLocks/>
          </p:cNvSpPr>
          <p:nvPr/>
        </p:nvSpPr>
        <p:spPr>
          <a:xfrm>
            <a:off x="5062621" y="835497"/>
            <a:ext cx="2020800" cy="332760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mj-ea"/>
                <a:ea typeface="+mj-ea"/>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altLang="ja-JP" dirty="0">
              <a:solidFill>
                <a:srgbClr val="FFFFFF"/>
              </a:solidFill>
            </a:endParaRPr>
          </a:p>
          <a:p>
            <a:r>
              <a:rPr lang="ja-JP" altLang="en-US" dirty="0">
                <a:solidFill>
                  <a:srgbClr val="FFFFFF"/>
                </a:solidFill>
              </a:rPr>
              <a:t>まず、「暮らす」と中央に記し、それが</a:t>
            </a:r>
            <a:r>
              <a:rPr lang="ja-JP" altLang="en-US" u="sng" dirty="0">
                <a:solidFill>
                  <a:srgbClr val="FFFFFF"/>
                </a:solidFill>
              </a:rPr>
              <a:t>どのような行為</a:t>
            </a:r>
            <a:r>
              <a:rPr lang="ja-JP" altLang="en-US" dirty="0">
                <a:solidFill>
                  <a:srgbClr val="FFFFFF"/>
                </a:solidFill>
              </a:rPr>
              <a:t>で構成されているのか、８つ、書きだしてみましょう。</a:t>
            </a:r>
            <a:endParaRPr lang="en-US" altLang="ja-JP" dirty="0">
              <a:solidFill>
                <a:srgbClr val="FFFFFF"/>
              </a:solidFill>
            </a:endParaRPr>
          </a:p>
          <a:p>
            <a:endParaRPr lang="en-US" altLang="ja-JP" dirty="0">
              <a:solidFill>
                <a:srgbClr val="FFFFFF"/>
              </a:solidFill>
            </a:endParaRPr>
          </a:p>
          <a:p>
            <a:r>
              <a:rPr lang="ja-JP" altLang="en-US" dirty="0">
                <a:solidFill>
                  <a:srgbClr val="FFFFFF"/>
                </a:solidFill>
              </a:rPr>
              <a:t>「行為」なので、「○○する」という書き方ですね。</a:t>
            </a:r>
            <a:endParaRPr lang="en-US" altLang="ja-JP" dirty="0">
              <a:solidFill>
                <a:srgbClr val="FFFFFF"/>
              </a:solidFill>
            </a:endParaRPr>
          </a:p>
          <a:p>
            <a:endParaRPr lang="en-US" altLang="ja-JP" dirty="0">
              <a:solidFill>
                <a:srgbClr val="FFFFFF"/>
              </a:solidFill>
            </a:endParaRPr>
          </a:p>
          <a:p>
            <a:r>
              <a:rPr lang="ja-JP" altLang="en-US" dirty="0">
                <a:solidFill>
                  <a:srgbClr val="FFFFFF"/>
                </a:solidFill>
              </a:rPr>
              <a:t>例えば、「仕事をする」なんていうことが、それにあたると思います。</a:t>
            </a:r>
            <a:endParaRPr lang="en-US" altLang="ja-JP" dirty="0">
              <a:solidFill>
                <a:srgbClr val="FFFFFF"/>
              </a:solidFill>
            </a:endParaRPr>
          </a:p>
          <a:p>
            <a:endParaRPr lang="en-US" altLang="ja-JP" dirty="0">
              <a:solidFill>
                <a:srgbClr val="FFFFFF"/>
              </a:solidFill>
            </a:endParaRPr>
          </a:p>
          <a:p>
            <a:endParaRPr lang="en-US" altLang="ja-JP" dirty="0">
              <a:solidFill>
                <a:srgbClr val="FFFFFF"/>
              </a:solidFill>
            </a:endParaRPr>
          </a:p>
        </p:txBody>
      </p:sp>
    </p:spTree>
    <p:extLst>
      <p:ext uri="{BB962C8B-B14F-4D97-AF65-F5344CB8AC3E}">
        <p14:creationId xmlns:p14="http://schemas.microsoft.com/office/powerpoint/2010/main" val="1368483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randombar(horizontal)">
                                      <p:cBhvr>
                                        <p:cTn id="10" dur="500"/>
                                        <p:tgtEl>
                                          <p:spTgt spid="11"/>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randombar(horizontal)">
                                      <p:cBhvr>
                                        <p:cTn id="13" dur="500"/>
                                        <p:tgtEl>
                                          <p:spTgt spid="12"/>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randombar(horizontal)">
                                      <p:cBhvr>
                                        <p:cTn id="16" dur="500"/>
                                        <p:tgtEl>
                                          <p:spTgt spid="13"/>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randombar(horizontal)">
                                      <p:cBhvr>
                                        <p:cTn id="19" dur="500"/>
                                        <p:tgtEl>
                                          <p:spTgt spid="14"/>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randombar(horizontal)">
                                      <p:cBhvr>
                                        <p:cTn id="22" dur="500"/>
                                        <p:tgtEl>
                                          <p:spTgt spid="15"/>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randombar(horizontal)">
                                      <p:cBhvr>
                                        <p:cTn id="25" dur="500"/>
                                        <p:tgtEl>
                                          <p:spTgt spid="16"/>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randombar(horizontal)">
                                      <p:cBhvr>
                                        <p:cTn id="2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E61E7F"/>
            </a:gs>
            <a:gs pos="100000">
              <a:srgbClr val="FF9900"/>
            </a:gs>
          </a:gsLst>
          <a:lin ang="5400700" scaled="0"/>
        </a:gradFill>
        <a:effectLst/>
      </p:bgPr>
    </p:bg>
    <p:spTree>
      <p:nvGrpSpPr>
        <p:cNvPr id="1" name="Shape 102"/>
        <p:cNvGrpSpPr/>
        <p:nvPr/>
      </p:nvGrpSpPr>
      <p:grpSpPr>
        <a:xfrm>
          <a:off x="0" y="0"/>
          <a:ext cx="0" cy="0"/>
          <a:chOff x="0" y="0"/>
          <a:chExt cx="0" cy="0"/>
        </a:xfrm>
      </p:grpSpPr>
      <p:sp>
        <p:nvSpPr>
          <p:cNvPr id="109" name="Google Shape;109;p1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fld id="{00000000-1234-1234-1234-123412341234}" type="slidenum">
              <a:rPr lang="en">
                <a:solidFill>
                  <a:srgbClr val="B7B7B7"/>
                </a:solidFill>
              </a:rPr>
              <a:pPr/>
              <a:t>9</a:t>
            </a:fld>
            <a:endParaRPr>
              <a:solidFill>
                <a:srgbClr val="B7B7B7"/>
              </a:solidFill>
            </a:endParaRPr>
          </a:p>
        </p:txBody>
      </p:sp>
      <p:graphicFrame>
        <p:nvGraphicFramePr>
          <p:cNvPr id="3" name="表 2"/>
          <p:cNvGraphicFramePr>
            <a:graphicFrameLocks noGrp="1"/>
          </p:cNvGraphicFramePr>
          <p:nvPr/>
        </p:nvGraphicFramePr>
        <p:xfrm>
          <a:off x="981503" y="835497"/>
          <a:ext cx="3702321" cy="3548061"/>
        </p:xfrm>
        <a:graphic>
          <a:graphicData uri="http://schemas.openxmlformats.org/drawingml/2006/table">
            <a:tbl>
              <a:tblPr/>
              <a:tblGrid>
                <a:gridCol w="411369">
                  <a:extLst>
                    <a:ext uri="{9D8B030D-6E8A-4147-A177-3AD203B41FA5}">
                      <a16:colId xmlns:a16="http://schemas.microsoft.com/office/drawing/2014/main" val="20000"/>
                    </a:ext>
                  </a:extLst>
                </a:gridCol>
                <a:gridCol w="411369">
                  <a:extLst>
                    <a:ext uri="{9D8B030D-6E8A-4147-A177-3AD203B41FA5}">
                      <a16:colId xmlns:a16="http://schemas.microsoft.com/office/drawing/2014/main" val="20001"/>
                    </a:ext>
                  </a:extLst>
                </a:gridCol>
                <a:gridCol w="411369">
                  <a:extLst>
                    <a:ext uri="{9D8B030D-6E8A-4147-A177-3AD203B41FA5}">
                      <a16:colId xmlns:a16="http://schemas.microsoft.com/office/drawing/2014/main" val="20002"/>
                    </a:ext>
                  </a:extLst>
                </a:gridCol>
                <a:gridCol w="411369">
                  <a:extLst>
                    <a:ext uri="{9D8B030D-6E8A-4147-A177-3AD203B41FA5}">
                      <a16:colId xmlns:a16="http://schemas.microsoft.com/office/drawing/2014/main" val="20003"/>
                    </a:ext>
                  </a:extLst>
                </a:gridCol>
                <a:gridCol w="411369">
                  <a:extLst>
                    <a:ext uri="{9D8B030D-6E8A-4147-A177-3AD203B41FA5}">
                      <a16:colId xmlns:a16="http://schemas.microsoft.com/office/drawing/2014/main" val="20004"/>
                    </a:ext>
                  </a:extLst>
                </a:gridCol>
                <a:gridCol w="411369">
                  <a:extLst>
                    <a:ext uri="{9D8B030D-6E8A-4147-A177-3AD203B41FA5}">
                      <a16:colId xmlns:a16="http://schemas.microsoft.com/office/drawing/2014/main" val="20005"/>
                    </a:ext>
                  </a:extLst>
                </a:gridCol>
                <a:gridCol w="411369">
                  <a:extLst>
                    <a:ext uri="{9D8B030D-6E8A-4147-A177-3AD203B41FA5}">
                      <a16:colId xmlns:a16="http://schemas.microsoft.com/office/drawing/2014/main" val="20006"/>
                    </a:ext>
                  </a:extLst>
                </a:gridCol>
                <a:gridCol w="411369">
                  <a:extLst>
                    <a:ext uri="{9D8B030D-6E8A-4147-A177-3AD203B41FA5}">
                      <a16:colId xmlns:a16="http://schemas.microsoft.com/office/drawing/2014/main" val="20007"/>
                    </a:ext>
                  </a:extLst>
                </a:gridCol>
                <a:gridCol w="411369">
                  <a:extLst>
                    <a:ext uri="{9D8B030D-6E8A-4147-A177-3AD203B41FA5}">
                      <a16:colId xmlns:a16="http://schemas.microsoft.com/office/drawing/2014/main" val="20008"/>
                    </a:ext>
                  </a:extLst>
                </a:gridCol>
              </a:tblGrid>
              <a:tr h="394229">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A-1</a:t>
                      </a:r>
                      <a:endParaRPr lang="ja-JP" altLang="en-US" sz="14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A-2</a:t>
                      </a:r>
                      <a:endParaRPr lang="ja-JP" altLang="en-US" sz="14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A-3</a:t>
                      </a:r>
                      <a:endParaRPr lang="ja-JP" altLang="en-US" sz="14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4229">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A-4</a:t>
                      </a:r>
                      <a:endParaRPr lang="ja-JP" altLang="en-US" sz="14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Ａ</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A-5</a:t>
                      </a:r>
                      <a:endParaRPr lang="ja-JP" altLang="en-US" sz="14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4229">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A-6</a:t>
                      </a:r>
                      <a:endParaRPr lang="ja-JP" altLang="en-US" sz="14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A-8</a:t>
                      </a:r>
                      <a:endParaRPr lang="ja-JP" altLang="en-US" sz="14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Ａ</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Ｂ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Ｃ</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Ｄ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FFFF00"/>
                          </a:solidFill>
                          <a:effectLst/>
                          <a:latin typeface="ＭＳ Ｐゴシック" panose="020B0600070205080204" pitchFamily="50" charset="-128"/>
                          <a:ea typeface="ＭＳ Ｐゴシック" panose="020B0600070205080204" pitchFamily="50" charset="-128"/>
                        </a:rPr>
                        <a:t>　</a:t>
                      </a:r>
                      <a:r>
                        <a:rPr lang="ja-JP" altLang="en-US" sz="1000" b="1" i="0" u="none" strike="noStrike" dirty="0">
                          <a:solidFill>
                            <a:schemeClr val="bg1"/>
                          </a:solidFill>
                          <a:effectLst/>
                          <a:latin typeface="ＭＳ Ｐゴシック" panose="020B0600070205080204" pitchFamily="50" charset="-128"/>
                          <a:ea typeface="ＭＳ Ｐゴシック" panose="020B0600070205080204" pitchFamily="50" charset="-128"/>
                        </a:rPr>
                        <a:t>暮らす</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Ｅ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Ｆ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Ｇ</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Ｈ</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
        <p:nvSpPr>
          <p:cNvPr id="29" name="Google Shape;227;p30"/>
          <p:cNvSpPr txBox="1">
            <a:spLocks/>
          </p:cNvSpPr>
          <p:nvPr/>
        </p:nvSpPr>
        <p:spPr>
          <a:xfrm>
            <a:off x="5062621" y="750973"/>
            <a:ext cx="2020800" cy="332760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mj-ea"/>
                <a:ea typeface="+mj-ea"/>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ja-JP" altLang="en-US" dirty="0">
                <a:solidFill>
                  <a:srgbClr val="FFFFFF"/>
                </a:solidFill>
              </a:rPr>
              <a:t>８つ書きだせたら（グループで合意できたら）、それを周りのセル群の中心に転記します。</a:t>
            </a:r>
            <a:endParaRPr lang="en-US" altLang="ja-JP" dirty="0">
              <a:solidFill>
                <a:srgbClr val="FFFFFF"/>
              </a:solidFill>
            </a:endParaRPr>
          </a:p>
          <a:p>
            <a:endParaRPr lang="en-US" altLang="ja-JP" dirty="0">
              <a:solidFill>
                <a:srgbClr val="FFFFFF"/>
              </a:solidFill>
            </a:endParaRPr>
          </a:p>
          <a:p>
            <a:r>
              <a:rPr lang="ja-JP" altLang="en-US" dirty="0">
                <a:solidFill>
                  <a:srgbClr val="FFFFFF"/>
                </a:solidFill>
              </a:rPr>
              <a:t>そうしたら、続いて、それぞれの「行為」を構成している「モノ」「コト」を８つ、書きだしてみましょう。</a:t>
            </a:r>
            <a:endParaRPr lang="en-US" altLang="ja-JP" dirty="0">
              <a:solidFill>
                <a:srgbClr val="FFFFFF"/>
              </a:solidFill>
            </a:endParaRPr>
          </a:p>
          <a:p>
            <a:endParaRPr lang="en-US" altLang="ja-JP" dirty="0">
              <a:solidFill>
                <a:srgbClr val="FFFFFF"/>
              </a:solidFill>
            </a:endParaRPr>
          </a:p>
          <a:p>
            <a:r>
              <a:rPr lang="ja-JP" altLang="en-US" dirty="0">
                <a:solidFill>
                  <a:srgbClr val="FFFFFF"/>
                </a:solidFill>
              </a:rPr>
              <a:t>さっき、例として「仕事をする」をあげましたが、それを構成するものとしては、「会社</a:t>
            </a:r>
            <a:r>
              <a:rPr lang="en-US" altLang="ja-JP" dirty="0">
                <a:solidFill>
                  <a:srgbClr val="FFFFFF"/>
                </a:solidFill>
              </a:rPr>
              <a:t>/</a:t>
            </a:r>
            <a:r>
              <a:rPr lang="ja-JP" altLang="en-US" dirty="0">
                <a:solidFill>
                  <a:srgbClr val="FFFFFF"/>
                </a:solidFill>
              </a:rPr>
              <a:t>工場」とか「通勤する」などがあるかと思います。</a:t>
            </a:r>
            <a:endParaRPr lang="en-US" altLang="ja-JP" dirty="0">
              <a:solidFill>
                <a:srgbClr val="FFFFFF"/>
              </a:solidFill>
            </a:endParaRPr>
          </a:p>
          <a:p>
            <a:endParaRPr lang="en-US" altLang="ja-JP" dirty="0">
              <a:solidFill>
                <a:srgbClr val="FFFFFF"/>
              </a:solidFill>
            </a:endParaRPr>
          </a:p>
        </p:txBody>
      </p:sp>
    </p:spTree>
    <p:extLst>
      <p:ext uri="{BB962C8B-B14F-4D97-AF65-F5344CB8AC3E}">
        <p14:creationId xmlns:p14="http://schemas.microsoft.com/office/powerpoint/2010/main" val="243492131"/>
      </p:ext>
    </p:extLst>
  </p:cSld>
  <p:clrMapOvr>
    <a:masterClrMapping/>
  </p:clrMapOvr>
</p:sld>
</file>

<file path=ppt/theme/theme1.xml><?xml version="1.0" encoding="utf-8"?>
<a:theme xmlns:a="http://schemas.openxmlformats.org/drawingml/2006/main" name="Juliet template">
  <a:themeElements>
    <a:clrScheme name="Custom 347">
      <a:dk1>
        <a:srgbClr val="666666"/>
      </a:dk1>
      <a:lt1>
        <a:srgbClr val="FFFFFF"/>
      </a:lt1>
      <a:dk2>
        <a:srgbClr val="B7B7B7"/>
      </a:dk2>
      <a:lt2>
        <a:srgbClr val="E4E4E4"/>
      </a:lt2>
      <a:accent1>
        <a:srgbClr val="3C78D8"/>
      </a:accent1>
      <a:accent2>
        <a:srgbClr val="00FFFF"/>
      </a:accent2>
      <a:accent3>
        <a:srgbClr val="4050E5"/>
      </a:accent3>
      <a:accent4>
        <a:srgbClr val="C833FF"/>
      </a:accent4>
      <a:accent5>
        <a:srgbClr val="46E180"/>
      </a:accent5>
      <a:accent6>
        <a:srgbClr val="B8DF32"/>
      </a:accent6>
      <a:hlink>
        <a:srgbClr val="666666"/>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1113</TotalTime>
  <Words>2478</Words>
  <Application>Microsoft Office PowerPoint</Application>
  <PresentationFormat>画面に合わせる (16:9)</PresentationFormat>
  <Paragraphs>617</Paragraphs>
  <Slides>23</Slides>
  <Notes>15</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23</vt:i4>
      </vt:variant>
    </vt:vector>
  </HeadingPairs>
  <TitlesOfParts>
    <vt:vector size="29" baseType="lpstr">
      <vt:lpstr>Montserrat ExtraBold</vt:lpstr>
      <vt:lpstr>Montserrat Light</vt:lpstr>
      <vt:lpstr>ＭＳ Ｐゴシック</vt:lpstr>
      <vt:lpstr>メイリオ</vt:lpstr>
      <vt:lpstr>Arial</vt:lpstr>
      <vt:lpstr>Juliet template</vt:lpstr>
      <vt:lpstr>「暮らす」の視点から 平時、災害時の生活を考える （ワークショップ）</vt:lpstr>
      <vt:lpstr>「住む」ってどういうこと？ 「暮らす」ってどんなこと？  そんなことをみなさんと 考えてみたいと思っています</vt:lpstr>
      <vt:lpstr>このワークショップの「ねらい」</vt:lpstr>
      <vt:lpstr>使うのは、 「マンダラチャート」 （模造紙に書けばよし）  あと、集合研修でやるならポストイット、ペン くらい。</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大規模災害に見舞われたら・・・ 構成要素のそれぞれは、壊れ、 あるいは機能を失ってしまうでしょう・・・</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おつかれさまでした！  いかがでしたか？  振り返ってみましょう。 </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「暮らす」の視点から 平時、災害時の生活を考える  </dc:title>
  <dc:creator>平松　佳采</dc:creator>
  <cp:lastModifiedBy>名古屋市総務局</cp:lastModifiedBy>
  <cp:revision>10</cp:revision>
  <cp:lastPrinted>2022-01-15T23:15:41Z</cp:lastPrinted>
  <dcterms:modified xsi:type="dcterms:W3CDTF">2022-03-27T02:20:15Z</dcterms:modified>
</cp:coreProperties>
</file>